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embeddings/oleObject1.bin" ContentType="application/vnd.openxmlformats-officedocument.oleObject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58"/>
  </p:notesMasterIdLst>
  <p:handoutMasterIdLst>
    <p:handoutMasterId r:id="rId159"/>
  </p:handoutMasterIdLst>
  <p:sldIdLst>
    <p:sldId id="763" r:id="rId2"/>
    <p:sldId id="744" r:id="rId3"/>
    <p:sldId id="757" r:id="rId4"/>
    <p:sldId id="747" r:id="rId5"/>
    <p:sldId id="765" r:id="rId6"/>
    <p:sldId id="764" r:id="rId7"/>
    <p:sldId id="766" r:id="rId8"/>
    <p:sldId id="553" r:id="rId9"/>
    <p:sldId id="331" r:id="rId10"/>
    <p:sldId id="684" r:id="rId11"/>
    <p:sldId id="706" r:id="rId12"/>
    <p:sldId id="646" r:id="rId13"/>
    <p:sldId id="650" r:id="rId14"/>
    <p:sldId id="651" r:id="rId15"/>
    <p:sldId id="647" r:id="rId16"/>
    <p:sldId id="554" r:id="rId17"/>
    <p:sldId id="556" r:id="rId18"/>
    <p:sldId id="656" r:id="rId19"/>
    <p:sldId id="543" r:id="rId20"/>
    <p:sldId id="558" r:id="rId21"/>
    <p:sldId id="544" r:id="rId22"/>
    <p:sldId id="334" r:id="rId23"/>
    <p:sldId id="602" r:id="rId24"/>
    <p:sldId id="488" r:id="rId25"/>
    <p:sldId id="493" r:id="rId26"/>
    <p:sldId id="708" r:id="rId27"/>
    <p:sldId id="725" r:id="rId28"/>
    <p:sldId id="444" r:id="rId29"/>
    <p:sldId id="494" r:id="rId30"/>
    <p:sldId id="437" r:id="rId31"/>
    <p:sldId id="443" r:id="rId32"/>
    <p:sldId id="436" r:id="rId33"/>
    <p:sldId id="438" r:id="rId34"/>
    <p:sldId id="495" r:id="rId35"/>
    <p:sldId id="767" r:id="rId36"/>
    <p:sldId id="758" r:id="rId37"/>
    <p:sldId id="528" r:id="rId38"/>
    <p:sldId id="711" r:id="rId39"/>
    <p:sldId id="713" r:id="rId40"/>
    <p:sldId id="712" r:id="rId41"/>
    <p:sldId id="659" r:id="rId42"/>
    <p:sldId id="660" r:id="rId43"/>
    <p:sldId id="709" r:id="rId44"/>
    <p:sldId id="768" r:id="rId45"/>
    <p:sldId id="439" r:id="rId46"/>
    <p:sldId id="622" r:id="rId47"/>
    <p:sldId id="738" r:id="rId48"/>
    <p:sldId id="397" r:id="rId49"/>
    <p:sldId id="710" r:id="rId50"/>
    <p:sldId id="759" r:id="rId51"/>
    <p:sldId id="399" r:id="rId52"/>
    <p:sldId id="760" r:id="rId53"/>
    <p:sldId id="441" r:id="rId54"/>
    <p:sldId id="640" r:id="rId55"/>
    <p:sldId id="547" r:id="rId56"/>
    <p:sldId id="442" r:id="rId57"/>
    <p:sldId id="740" r:id="rId58"/>
    <p:sldId id="516" r:id="rId59"/>
    <p:sldId id="603" r:id="rId60"/>
    <p:sldId id="576" r:id="rId61"/>
    <p:sldId id="574" r:id="rId62"/>
    <p:sldId id="715" r:id="rId63"/>
    <p:sldId id="716" r:id="rId64"/>
    <p:sldId id="673" r:id="rId65"/>
    <p:sldId id="449" r:id="rId66"/>
    <p:sldId id="741" r:id="rId67"/>
    <p:sldId id="668" r:id="rId68"/>
    <p:sldId id="667" r:id="rId69"/>
    <p:sldId id="549" r:id="rId70"/>
    <p:sldId id="761" r:id="rId71"/>
    <p:sldId id="501" r:id="rId72"/>
    <p:sldId id="566" r:id="rId73"/>
    <p:sldId id="517" r:id="rId74"/>
    <p:sldId id="567" r:id="rId75"/>
    <p:sldId id="518" r:id="rId76"/>
    <p:sldId id="568" r:id="rId77"/>
    <p:sldId id="519" r:id="rId78"/>
    <p:sldId id="607" r:id="rId79"/>
    <p:sldId id="569" r:id="rId80"/>
    <p:sldId id="402" r:id="rId81"/>
    <p:sldId id="762" r:id="rId82"/>
    <p:sldId id="717" r:id="rId83"/>
    <p:sldId id="719" r:id="rId84"/>
    <p:sldId id="743" r:id="rId85"/>
    <p:sldId id="578" r:id="rId86"/>
    <p:sldId id="699" r:id="rId87"/>
    <p:sldId id="700" r:id="rId88"/>
    <p:sldId id="571" r:id="rId89"/>
    <p:sldId id="605" r:id="rId90"/>
    <p:sldId id="670" r:id="rId91"/>
    <p:sldId id="671" r:id="rId92"/>
    <p:sldId id="672" r:id="rId93"/>
    <p:sldId id="579" r:id="rId94"/>
    <p:sldId id="720" r:id="rId95"/>
    <p:sldId id="563" r:id="rId96"/>
    <p:sldId id="746" r:id="rId97"/>
    <p:sldId id="561" r:id="rId98"/>
    <p:sldId id="514" r:id="rId99"/>
    <p:sldId id="522" r:id="rId100"/>
    <p:sldId id="497" r:id="rId101"/>
    <p:sldId id="595" r:id="rId102"/>
    <p:sldId id="583" r:id="rId103"/>
    <p:sldId id="562" r:id="rId104"/>
    <p:sldId id="628" r:id="rId105"/>
    <p:sldId id="627" r:id="rId106"/>
    <p:sldId id="631" r:id="rId107"/>
    <p:sldId id="726" r:id="rId108"/>
    <p:sldId id="639" r:id="rId109"/>
    <p:sldId id="701" r:id="rId110"/>
    <p:sldId id="400" r:id="rId111"/>
    <p:sldId id="642" r:id="rId112"/>
    <p:sldId id="641" r:id="rId113"/>
    <p:sldId id="529" r:id="rId114"/>
    <p:sldId id="581" r:id="rId115"/>
    <p:sldId id="590" r:id="rId116"/>
    <p:sldId id="564" r:id="rId117"/>
    <p:sldId id="679" r:id="rId118"/>
    <p:sldId id="722" r:id="rId119"/>
    <p:sldId id="630" r:id="rId120"/>
    <p:sldId id="723" r:id="rId121"/>
    <p:sldId id="724" r:id="rId122"/>
    <p:sldId id="591" r:id="rId123"/>
    <p:sldId id="678" r:id="rId124"/>
    <p:sldId id="703" r:id="rId125"/>
    <p:sldId id="592" r:id="rId126"/>
    <p:sldId id="749" r:id="rId127"/>
    <p:sldId id="593" r:id="rId128"/>
    <p:sldId id="596" r:id="rId129"/>
    <p:sldId id="752" r:id="rId130"/>
    <p:sldId id="594" r:id="rId131"/>
    <p:sldId id="615" r:id="rId132"/>
    <p:sldId id="597" r:id="rId133"/>
    <p:sldId id="636" r:id="rId134"/>
    <p:sldId id="598" r:id="rId135"/>
    <p:sldId id="600" r:id="rId136"/>
    <p:sldId id="601" r:id="rId137"/>
    <p:sldId id="727" r:id="rId138"/>
    <p:sldId id="730" r:id="rId139"/>
    <p:sldId id="733" r:id="rId140"/>
    <p:sldId id="751" r:id="rId141"/>
    <p:sldId id="754" r:id="rId142"/>
    <p:sldId id="755" r:id="rId143"/>
    <p:sldId id="731" r:id="rId144"/>
    <p:sldId id="732" r:id="rId145"/>
    <p:sldId id="734" r:id="rId146"/>
    <p:sldId id="737" r:id="rId147"/>
    <p:sldId id="736" r:id="rId148"/>
    <p:sldId id="742" r:id="rId149"/>
    <p:sldId id="756" r:id="rId150"/>
    <p:sldId id="745" r:id="rId151"/>
    <p:sldId id="599" r:id="rId152"/>
    <p:sldId id="695" r:id="rId153"/>
    <p:sldId id="696" r:id="rId154"/>
    <p:sldId id="637" r:id="rId155"/>
    <p:sldId id="589" r:id="rId156"/>
    <p:sldId id="638" r:id="rId157"/>
  </p:sldIdLst>
  <p:sldSz cx="9144000" cy="6858000" type="screen4x3"/>
  <p:notesSz cx="6858000" cy="9144000"/>
  <p:custShowLst>
    <p:custShow name="Chapter" id="0">
      <p:sldLst>
        <p:sld r:id="rId10"/>
        <p:sld r:id="rId23"/>
        <p:sld r:id="rId29"/>
        <p:sld r:id="rId31"/>
        <p:sld r:id="rId32"/>
        <p:sld r:id="rId33"/>
        <p:sld r:id="rId34"/>
        <p:sld r:id="rId46"/>
        <p:sld r:id="rId49"/>
        <p:sld r:id="rId52"/>
        <p:sld r:id="rId54"/>
        <p:sld r:id="rId57"/>
        <p:sld r:id="rId66"/>
        <p:sld r:id="rId81"/>
        <p:sld r:id="rId111"/>
      </p:sldLst>
    </p:custShow>
    <p:custShow name="STP" id="1">
      <p:sldLst/>
    </p:custShow>
    <p:custShow name="Transparencies" id="2">
      <p:sldLst/>
    </p:custShow>
    <p:custShow name="VIs Con" id="3">
      <p:sldLst>
        <p:sld r:id="rId29"/>
        <p:sld r:id="rId32"/>
      </p:sldLst>
    </p:custShow>
    <p:custShow name="Resources" id="4">
      <p:sldLst/>
    </p:custShow>
    <p:custShow name="Chapter menu" id="5">
      <p:sldLst/>
    </p:custShow>
    <p:custShow name="Section 1" id="6">
      <p:sldLst>
        <p:sld r:id="rId10"/>
        <p:sld r:id="rId23"/>
        <p:sld r:id="rId29"/>
        <p:sld r:id="rId31"/>
        <p:sld r:id="rId32"/>
        <p:sld r:id="rId33"/>
        <p:sld r:id="rId34"/>
        <p:sld r:id="rId46"/>
      </p:sldLst>
    </p:custShow>
    <p:custShow name="Section 2" id="7">
      <p:sldLst>
        <p:sld r:id="rId49"/>
        <p:sld r:id="rId52"/>
        <p:sld r:id="rId54"/>
        <p:sld r:id="rId57"/>
        <p:sld r:id="rId66"/>
        <p:sld r:id="rId81"/>
        <p:sld r:id="rId111"/>
      </p:sldLst>
    </p:custShow>
    <p:custShow name="Section 3" id="8">
      <p:sldLst/>
    </p:custShow>
  </p:custShowLst>
  <p:custDataLst>
    <p:tags r:id="rId16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000099"/>
    <a:srgbClr val="FFCC00"/>
    <a:srgbClr val="CC0000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66" d="100"/>
          <a:sy n="66" d="100"/>
        </p:scale>
        <p:origin x="-712" y="-24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0888"/>
    </p:cViewPr>
  </p:sorterViewPr>
  <p:notesViewPr>
    <p:cSldViewPr snapToObjects="1">
      <p:cViewPr varScale="1">
        <p:scale>
          <a:sx n="83" d="100"/>
          <a:sy n="83" d="100"/>
        </p:scale>
        <p:origin x="-19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notesMaster" Target="notesMasters/notesMaster1.xml"/><Relationship Id="rId159" Type="http://schemas.openxmlformats.org/officeDocument/2006/relationships/handoutMaster" Target="handoutMasters/handoutMaster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printerSettings" Target="printerSettings/printerSettings1.bin"/><Relationship Id="rId161" Type="http://schemas.openxmlformats.org/officeDocument/2006/relationships/tags" Target="tags/tag1.xml"/><Relationship Id="rId162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viewProps" Target="viewProps.xml"/><Relationship Id="rId164" Type="http://schemas.openxmlformats.org/officeDocument/2006/relationships/theme" Target="theme/theme1.xml"/><Relationship Id="rId165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0.xml"/><Relationship Id="rId4" Type="http://schemas.openxmlformats.org/officeDocument/2006/relationships/slide" Target="slides/slide32.xml"/><Relationship Id="rId5" Type="http://schemas.openxmlformats.org/officeDocument/2006/relationships/slide" Target="slides/slide33.xml"/><Relationship Id="rId6" Type="http://schemas.openxmlformats.org/officeDocument/2006/relationships/slide" Target="slides/slide45.xml"/><Relationship Id="rId1" Type="http://schemas.openxmlformats.org/officeDocument/2006/relationships/slide" Target="slides/slide9.xml"/><Relationship Id="rId2" Type="http://schemas.openxmlformats.org/officeDocument/2006/relationships/slide" Target="slides/slide2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932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01690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 eaLnBrk="1" hangingPunct="1"/>
            <a:fld id="{00D8A6E3-C05F-A348-885E-F2C4B7E496CF}" type="slidenum">
              <a:rPr lang="en-US" sz="1200">
                <a:latin typeface="Arial" charset="0"/>
              </a:rPr>
              <a:pPr algn="r" eaLnBrk="1" hangingPunct="1"/>
              <a:t>17</a:t>
            </a:fld>
            <a:endParaRPr lang="en-US" sz="1200">
              <a:latin typeface="Arial" charset="0"/>
            </a:endParaRPr>
          </a:p>
        </p:txBody>
      </p:sp>
      <p:sp>
        <p:nvSpPr>
          <p:cNvPr id="135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5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lIns="91428" tIns="45714" rIns="91428" bIns="45714"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737 w 5184"/>
                  <a:gd name="T3" fmla="*/ 3159 h 3159"/>
                  <a:gd name="T4" fmla="*/ 5737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622 w 556"/>
                  <a:gd name="T5" fmla="*/ 3159 h 3159"/>
                  <a:gd name="T6" fmla="*/ 622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84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84 w 251"/>
                <a:gd name="T7" fmla="*/ 12 h 12"/>
                <a:gd name="T8" fmla="*/ 284 w 251"/>
                <a:gd name="T9" fmla="*/ 0 h 12"/>
                <a:gd name="T10" fmla="*/ 284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6072199 w 251"/>
                <a:gd name="T5" fmla="*/ 12 h 12"/>
                <a:gd name="T6" fmla="*/ 1607219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5243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5243 w 4724"/>
                  <a:gd name="T7" fmla="*/ 12 h 12"/>
                  <a:gd name="T8" fmla="*/ 5243 w 4724"/>
                  <a:gd name="T9" fmla="*/ 0 h 12"/>
                  <a:gd name="T10" fmla="*/ 5243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sp>
        <p:nvSpPr>
          <p:cNvPr id="18" name="Text Box 21"/>
          <p:cNvSpPr txBox="1">
            <a:spLocks noChangeArrowheads="1"/>
          </p:cNvSpPr>
          <p:nvPr userDrawn="1"/>
        </p:nvSpPr>
        <p:spPr bwMode="auto">
          <a:xfrm>
            <a:off x="5283200" y="6643688"/>
            <a:ext cx="30480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bg1"/>
                </a:solidFill>
                <a:latin typeface="Arial" charset="0"/>
                <a:cs typeface="+mn-cs"/>
              </a:rPr>
              <a:t>Copyright © by Holt, Rinehart and Winston. All rights reserved.</a:t>
            </a:r>
          </a:p>
        </p:txBody>
      </p:sp>
      <p:pic>
        <p:nvPicPr>
          <p:cNvPr id="19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6248400"/>
            <a:ext cx="17922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23"/>
          <p:cNvSpPr>
            <a:spLocks noChangeArrowheads="1"/>
          </p:cNvSpPr>
          <p:nvPr userDrawn="1"/>
        </p:nvSpPr>
        <p:spPr bwMode="auto">
          <a:xfrm>
            <a:off x="6483350" y="627856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>
                <a:solidFill>
                  <a:srgbClr val="000099"/>
                </a:solidFill>
                <a:latin typeface="Arial" charset="0"/>
                <a:cs typeface="+mn-cs"/>
              </a:rPr>
              <a:t>Resources</a:t>
            </a:r>
            <a:endParaRPr lang="en-US" sz="1000" b="1">
              <a:solidFill>
                <a:srgbClr val="000099"/>
              </a:solidFill>
              <a:latin typeface="Arial" charset="0"/>
              <a:cs typeface="+mn-cs"/>
            </a:endParaRPr>
          </a:p>
        </p:txBody>
      </p:sp>
      <p:pic>
        <p:nvPicPr>
          <p:cNvPr id="21" name="Picture 2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6248400"/>
            <a:ext cx="17922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5"/>
          <p:cNvSpPr>
            <a:spLocks noChangeArrowheads="1"/>
          </p:cNvSpPr>
          <p:nvPr userDrawn="1"/>
        </p:nvSpPr>
        <p:spPr bwMode="auto">
          <a:xfrm>
            <a:off x="4597400" y="627856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>
                <a:solidFill>
                  <a:srgbClr val="000099"/>
                </a:solidFill>
                <a:latin typeface="Arial" charset="0"/>
                <a:cs typeface="+mn-cs"/>
              </a:rPr>
              <a:t>Chapter menu</a:t>
            </a:r>
            <a:endParaRPr lang="en-US" sz="1000" b="1">
              <a:solidFill>
                <a:srgbClr val="000099"/>
              </a:solidFill>
              <a:latin typeface="Arial" charset="0"/>
              <a:cs typeface="+mn-cs"/>
            </a:endParaRPr>
          </a:p>
        </p:txBody>
      </p:sp>
      <p:sp>
        <p:nvSpPr>
          <p:cNvPr id="23" name="AutoShape 26">
            <a:hlinkClick r:id="" action="ppaction://customshow?id=5" highlightClick="1"/>
          </p:cNvPr>
          <p:cNvSpPr>
            <a:spLocks noChangeArrowheads="1"/>
          </p:cNvSpPr>
          <p:nvPr userDrawn="1"/>
        </p:nvSpPr>
        <p:spPr bwMode="auto">
          <a:xfrm>
            <a:off x="4445000" y="6278563"/>
            <a:ext cx="1792288" cy="274637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" name="AutoShape 27">
            <a:hlinkClick r:id="" action="ppaction://customshow?id=4" highlightClick="1"/>
          </p:cNvPr>
          <p:cNvSpPr>
            <a:spLocks noChangeArrowheads="1"/>
          </p:cNvSpPr>
          <p:nvPr userDrawn="1"/>
        </p:nvSpPr>
        <p:spPr bwMode="auto">
          <a:xfrm>
            <a:off x="6350000" y="6278563"/>
            <a:ext cx="1792288" cy="274637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5441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5441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5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72543-D738-AF43-B1C2-4D46C77EA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47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74BB7-F94C-9D41-B8B8-82D5D2E5B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5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DF065-C782-2F44-870E-128BCFE93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67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893CA-1334-F349-9910-A620D9F79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565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11552-5085-4B46-A217-EF4F6B7F7E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8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EB2DE-A712-6B40-980D-D1536E53F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73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841E-B858-6942-8912-71F903DB9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5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3038B-32ED-A640-AFF4-D0EA4C97C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3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19967-77F5-FF49-92B7-9F8A260428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4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B67B4-5427-1E47-AF60-008C89996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AE77B-FB47-3646-910F-944480889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493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737 w 5184"/>
                <a:gd name="T3" fmla="*/ 3159 h 3159"/>
                <a:gd name="T4" fmla="*/ 5737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622 w 556"/>
                <a:gd name="T5" fmla="*/ 3159 h 3159"/>
                <a:gd name="T6" fmla="*/ 622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5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5243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5243 w 4724"/>
                  <a:gd name="T7" fmla="*/ 12 h 12"/>
                  <a:gd name="T8" fmla="*/ 5243 w 4724"/>
                  <a:gd name="T9" fmla="*/ 0 h 12"/>
                  <a:gd name="T10" fmla="*/ 5243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8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04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6072199 w 251"/>
                  <a:gd name="T5" fmla="*/ 12 h 12"/>
                  <a:gd name="T6" fmla="*/ 1607219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84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84 w 251"/>
                  <a:gd name="T7" fmla="*/ 12 h 12"/>
                  <a:gd name="T8" fmla="*/ 284 w 251"/>
                  <a:gd name="T9" fmla="*/ 0 h 12"/>
                  <a:gd name="T10" fmla="*/ 284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9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sp>
        <p:nvSpPr>
          <p:cNvPr id="12533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533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5339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5339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5339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21979053-DA17-8648-A76F-441202247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53396" name="Text Box 20"/>
          <p:cNvSpPr txBox="1">
            <a:spLocks noChangeArrowheads="1"/>
          </p:cNvSpPr>
          <p:nvPr userDrawn="1"/>
        </p:nvSpPr>
        <p:spPr bwMode="auto">
          <a:xfrm>
            <a:off x="5283200" y="6643688"/>
            <a:ext cx="30480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bg1"/>
                </a:solidFill>
                <a:latin typeface="Arial" charset="0"/>
                <a:cs typeface="+mn-cs"/>
              </a:rPr>
              <a:t>Copyright © by Holt, Rinehart and Winston.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7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newshour/extra/teachers/lessonplans/science/adult_stemcell.html" TargetMode="External"/><Relationship Id="rId3" Type="http://schemas.openxmlformats.org/officeDocument/2006/relationships/hyperlink" Target="http://www.pbs.org/newshour/extra/teachers/lessonplans/science/adultstem_fact.pdf" TargetMode="Externa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mPy7NFkJ-TQ" TargetMode="Externa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LEpTTolebqo" TargetMode="Externa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OQ3_IXuhZxQ" TargetMode="Externa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5_3Mt6t2nys" TargetMode="Externa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bs.org/newshour/extra/teachers/lessonplans/science/adult_stemcell.html" TargetMode="External"/><Relationship Id="rId4" Type="http://schemas.openxmlformats.org/officeDocument/2006/relationships/hyperlink" Target="http://www.pbs.org/newshour/extra/teachers/lessonplans/science/adultstem_fact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mPy7NFkJ-TQ" TargetMode="Externa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VlN7K1-9QB0&amp;feature=related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IeUANxFVXKc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traits/karyotype/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4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ellsalive.com/mitosis.htm" TargetMode="Externa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8.png"/><Relationship Id="rId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DD3IQknCEdc&amp;NR=1" TargetMode="External"/><Relationship Id="rId3" Type="http://schemas.openxmlformats.org/officeDocument/2006/relationships/hyperlink" Target="http://www.youtube.com/watch?v=VGV3fv-uZYI" TargetMode="Externa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aDAw2Zg4IgE" TargetMode="Externa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chapter on 2/27/15</a:t>
            </a:r>
          </a:p>
          <a:p>
            <a:r>
              <a:rPr lang="en-US" dirty="0" smtClean="0"/>
              <a:t>Did a group test for the cell </a:t>
            </a:r>
            <a:r>
              <a:rPr lang="en-US" dirty="0" err="1" smtClean="0"/>
              <a:t>resp</a:t>
            </a:r>
            <a:r>
              <a:rPr lang="en-US" dirty="0" smtClean="0"/>
              <a:t>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363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cell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i="1" u="sng" dirty="0" smtClean="0">
                <a:effectLst/>
                <a:hlinkClick r:id="rId2"/>
              </a:rPr>
              <a:t>http</a:t>
            </a:r>
            <a:r>
              <a:rPr lang="en-US" i="1" u="sng" dirty="0">
                <a:effectLst/>
                <a:hlinkClick r:id="rId2"/>
              </a:rPr>
              <a:t>://www.pbs.org/newshour/extra/teachers/lessonplans/science/adult_stemcell.html</a:t>
            </a:r>
            <a:r>
              <a:rPr lang="en-US" dirty="0">
                <a:effectLst/>
              </a:rPr>
              <a:t> </a:t>
            </a:r>
          </a:p>
          <a:p>
            <a:pPr lvl="0"/>
            <a:r>
              <a:rPr lang="en-US" i="1" u="sng" dirty="0">
                <a:effectLst/>
                <a:hlinkClick r:id="rId3"/>
              </a:rPr>
              <a:t>http://www.pbs.org/newshour/extra/teachers/lessonplans/science/adultstem_fact.pdf</a:t>
            </a:r>
            <a:r>
              <a:rPr lang="en-US" dirty="0">
                <a:effectLst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924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779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30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2883" name="Picture 4" descr="new bone cell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09600"/>
            <a:ext cx="43434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4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graphicFrame>
        <p:nvGraphicFramePr>
          <p:cNvPr id="12697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409575"/>
          <a:ext cx="8382000" cy="628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18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9575"/>
                        <a:ext cx="8382000" cy="628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occurring in </a:t>
            </a:r>
            <a:r>
              <a:rPr lang="en-US" dirty="0" err="1" smtClean="0"/>
              <a:t>telophase</a:t>
            </a:r>
            <a:r>
              <a:rPr lang="en-US" dirty="0" smtClean="0"/>
              <a:t>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discussing cancer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162800" cy="609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Mitosis –</a:t>
            </a:r>
            <a:r>
              <a:rPr lang="en-US" dirty="0"/>
              <a:t> </a:t>
            </a: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8" y="622300"/>
            <a:ext cx="8534400" cy="6235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mitosis?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histones?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chromosome?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occurs during interphase?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karyotype?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in prophase?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metaphase?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anaphase?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</a:t>
            </a:r>
            <a:r>
              <a:rPr lang="en-US" sz="2400" dirty="0" err="1" smtClean="0"/>
              <a:t>telophase</a:t>
            </a:r>
            <a:r>
              <a:rPr lang="en-US" sz="2400" dirty="0" smtClean="0"/>
              <a:t>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autosomes?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How many chromosomes do you have?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binary fission?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Give an example of haploid cell.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diploid cells?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would happen if cell division never stopped?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control of the cell cycle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924800" cy="4114800"/>
          </a:xfrm>
        </p:spPr>
        <p:txBody>
          <a:bodyPr/>
          <a:lstStyle/>
          <a:p>
            <a:r>
              <a:rPr lang="en-US" dirty="0" smtClean="0"/>
              <a:t>What is cancer? 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discussing cancer</a:t>
            </a:r>
          </a:p>
          <a:p>
            <a:pPr lvl="1"/>
            <a:r>
              <a:rPr lang="en-US" dirty="0" smtClean="0"/>
              <a:t>Discuss cell differentiation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TEST / STUDY GUIDE – Friday or Monday?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084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0000" dirty="0"/>
              <a:t>Regulating the Cell Cycle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1066800"/>
          </a:xfrm>
        </p:spPr>
        <p:txBody>
          <a:bodyPr/>
          <a:lstStyle/>
          <a:p>
            <a:r>
              <a:rPr lang="en-US" dirty="0"/>
              <a:t>Control of Cell Division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Proteins </a:t>
            </a:r>
            <a:r>
              <a:rPr lang="en-US" dirty="0">
                <a:effectLst/>
              </a:rPr>
              <a:t>known as </a:t>
            </a:r>
            <a:r>
              <a:rPr lang="en-US" dirty="0" err="1" smtClean="0">
                <a:solidFill>
                  <a:srgbClr val="FFFF00"/>
                </a:solidFill>
                <a:effectLst/>
              </a:rPr>
              <a:t>cyclins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regulate the timing of the cell cycle.  There are also many other </a:t>
            </a:r>
            <a:r>
              <a:rPr lang="en-US" dirty="0" smtClean="0">
                <a:effectLst/>
              </a:rPr>
              <a:t>proteins,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dirty="0" smtClean="0">
                <a:effectLst/>
              </a:rPr>
              <a:t>both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inside and outside of the cell </a:t>
            </a:r>
            <a:r>
              <a:rPr lang="en-US" dirty="0">
                <a:effectLst/>
              </a:rPr>
              <a:t>that help to regulate the growth and division of cells.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130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Science Friction: Stem Cell Research </a:t>
            </a:r>
            <a:r>
              <a:rPr lang="en-US" b="1" dirty="0" smtClean="0"/>
              <a:t>(54:00 </a:t>
            </a:r>
            <a:r>
              <a:rPr lang="en-US" b="1" dirty="0" err="1" smtClean="0"/>
              <a:t>mins</a:t>
            </a:r>
            <a:r>
              <a:rPr lang="en-US" b="1" dirty="0" smtClean="0"/>
              <a:t>)</a:t>
            </a:r>
            <a:endParaRPr lang="en-US" b="1" dirty="0"/>
          </a:p>
          <a:p>
            <a:pPr lvl="0"/>
            <a:r>
              <a:rPr lang="en-US" i="1" u="sng" dirty="0">
                <a:effectLst/>
                <a:hlinkClick r:id="rId2"/>
              </a:rPr>
              <a:t>http://www.youtube.com/watch?v=mPy7NFkJ-TQ</a:t>
            </a:r>
            <a:endParaRPr lang="en-US" dirty="0">
              <a:effectLst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144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9" name="Rectangle 5"/>
          <p:cNvSpPr>
            <a:spLocks noChangeArrowheads="1"/>
          </p:cNvSpPr>
          <p:nvPr/>
        </p:nvSpPr>
        <p:spPr bwMode="auto">
          <a:xfrm>
            <a:off x="152400" y="762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Control of Cell Division</a:t>
            </a:r>
            <a:endParaRPr lang="en-US" sz="4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6470" name="Rectangle 6"/>
          <p:cNvSpPr>
            <a:spLocks noChangeArrowheads="1"/>
          </p:cNvSpPr>
          <p:nvPr/>
        </p:nvSpPr>
        <p:spPr bwMode="auto">
          <a:xfrm>
            <a:off x="152400" y="685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Contact Inhibition</a:t>
            </a:r>
            <a:r>
              <a:rPr lang="en-US" sz="27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-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7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When normal cells come in contact with one another, growth stops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33123" name="Picture 7" descr="Cells_contact_inhib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63626"/>
            <a:ext cx="2590800" cy="347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4" name="Picture 5" descr="Cells_N0_contact_inhibi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3432175"/>
            <a:ext cx="276860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7315200" y="5187400"/>
            <a:ext cx="838200" cy="52760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 bwMode="auto">
          <a:xfrm>
            <a:off x="6896100" y="5867400"/>
            <a:ext cx="1866900" cy="97155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6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6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470" grpId="0" build="p" autoUpdateAnimBg="0"/>
      <p:bldP spid="2" grpId="0" animBg="1"/>
      <p:bldP spid="7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8610600" cy="4114800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Disorder in which normal body cells </a:t>
            </a:r>
            <a:r>
              <a:rPr lang="en-US" sz="2700" dirty="0" smtClean="0">
                <a:solidFill>
                  <a:srgbClr val="FFFF00"/>
                </a:solidFill>
              </a:rPr>
              <a:t>lose ability to control cell growth</a:t>
            </a:r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 smtClean="0"/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Cancer cells </a:t>
            </a:r>
            <a:r>
              <a:rPr lang="en-US" sz="2700" dirty="0" smtClean="0">
                <a:solidFill>
                  <a:srgbClr val="FFFF00"/>
                </a:solidFill>
              </a:rPr>
              <a:t>do not stop dividing </a:t>
            </a:r>
            <a:r>
              <a:rPr lang="en-US" sz="2700" dirty="0" smtClean="0"/>
              <a:t>when they come in contact.</a:t>
            </a:r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/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“What is cancer” video (saved)</a:t>
            </a:r>
          </a:p>
          <a:p>
            <a:pPr marL="742950" lvl="2" indent="-342900">
              <a:defRPr/>
            </a:pPr>
            <a:r>
              <a:rPr lang="en-US" sz="2000" b="1" dirty="0"/>
              <a:t>3D Medical Animation - What is Cancer? </a:t>
            </a:r>
            <a:endParaRPr lang="en-US" sz="2000" b="1" dirty="0" smtClean="0"/>
          </a:p>
          <a:p>
            <a:pPr marL="742950" lvl="2" indent="-342900">
              <a:defRPr/>
            </a:pPr>
            <a:r>
              <a:rPr lang="en-US" sz="2300" dirty="0" smtClean="0">
                <a:hlinkClick r:id="rId2"/>
              </a:rPr>
              <a:t>https</a:t>
            </a:r>
            <a:r>
              <a:rPr lang="en-US" sz="2300" dirty="0">
                <a:hlinkClick r:id="rId2"/>
              </a:rPr>
              <a:t>://www.youtube.com/watch?v=</a:t>
            </a:r>
            <a:r>
              <a:rPr lang="en-US" sz="2300" dirty="0" smtClean="0">
                <a:hlinkClick r:id="rId2"/>
              </a:rPr>
              <a:t>LEpTTolebqo</a:t>
            </a:r>
            <a:endParaRPr lang="en-US" sz="2300" dirty="0" smtClean="0"/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3820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Difference between tumors and 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Are all tumors cancerous?</a:t>
            </a:r>
          </a:p>
          <a:p>
            <a:pPr lvl="1">
              <a:defRPr/>
            </a:pPr>
            <a:r>
              <a:rPr lang="en-US" dirty="0" smtClean="0">
                <a:solidFill>
                  <a:srgbClr val="FFFF00"/>
                </a:solidFill>
              </a:rPr>
              <a:t>No</a:t>
            </a:r>
          </a:p>
          <a:p>
            <a:pPr>
              <a:defRPr/>
            </a:pPr>
            <a:r>
              <a:rPr lang="en-US" dirty="0" smtClean="0"/>
              <a:t>Are some tumors cancerous?</a:t>
            </a:r>
          </a:p>
          <a:p>
            <a:pPr lvl="1">
              <a:defRPr/>
            </a:pPr>
            <a:r>
              <a:rPr lang="en-US" dirty="0" smtClean="0">
                <a:solidFill>
                  <a:srgbClr val="FFFF00"/>
                </a:solidFill>
              </a:rPr>
              <a:t>Yes, they can be</a:t>
            </a:r>
          </a:p>
          <a:p>
            <a:pPr>
              <a:defRPr/>
            </a:pPr>
            <a:r>
              <a:rPr lang="en-US" dirty="0" smtClean="0"/>
              <a:t>Tumors are abnormal </a:t>
            </a:r>
            <a:r>
              <a:rPr lang="en-US" dirty="0" smtClean="0">
                <a:solidFill>
                  <a:srgbClr val="FFFF00"/>
                </a:solidFill>
              </a:rPr>
              <a:t>cell growths </a:t>
            </a:r>
            <a:r>
              <a:rPr lang="en-US" dirty="0" smtClean="0"/>
              <a:t>in your body (they do not spread)</a:t>
            </a:r>
          </a:p>
          <a:p>
            <a:pPr>
              <a:defRPr/>
            </a:pPr>
            <a:r>
              <a:rPr lang="en-US" dirty="0" smtClean="0"/>
              <a:t>Cancer </a:t>
            </a:r>
            <a:r>
              <a:rPr lang="en-US" dirty="0" smtClean="0">
                <a:solidFill>
                  <a:srgbClr val="FFFF00"/>
                </a:solidFill>
              </a:rPr>
              <a:t>spreads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Causes of Cancer</a:t>
            </a:r>
          </a:p>
        </p:txBody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Causes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can be both environmental and genetic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Examples of environmental causes…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Sun (UV)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Radiation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Chemicals</a:t>
            </a:r>
          </a:p>
          <a:p>
            <a:pPr lvl="1" eaLnBrk="1" hangingPunct="1">
              <a:defRPr/>
            </a:pPr>
            <a:endParaRPr lang="en-US" dirty="0" smtClean="0">
              <a:cs typeface="+mn-cs"/>
            </a:endParaRPr>
          </a:p>
          <a:p>
            <a:pPr lvl="1"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824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696200" cy="684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Different cancers affect the sexes differently</a:t>
            </a:r>
          </a:p>
        </p:txBody>
      </p:sp>
      <p:sp>
        <p:nvSpPr>
          <p:cNvPr id="139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926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1600200"/>
            <a:ext cx="7098643" cy="50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29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460375"/>
            <a:ext cx="7645400" cy="637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030" y="67005"/>
            <a:ext cx="7543800" cy="69499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Cancer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070" y="990600"/>
            <a:ext cx="8229600" cy="5562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u="sng" dirty="0" smtClean="0"/>
              <a:t>Surgery</a:t>
            </a:r>
            <a:r>
              <a:rPr lang="en-US" dirty="0" smtClean="0"/>
              <a:t> </a:t>
            </a:r>
            <a:r>
              <a:rPr lang="en-US" dirty="0"/>
              <a:t>=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dirty="0" smtClean="0"/>
              <a:t>physically remove the cancer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OQ3_IXuhZxQ</a:t>
            </a:r>
            <a:endParaRPr lang="en-US" dirty="0" smtClean="0"/>
          </a:p>
          <a:p>
            <a:pPr marL="400050" lvl="1" indent="0">
              <a:buNone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u="sng" dirty="0" smtClean="0"/>
              <a:t>Chemotherapy</a:t>
            </a:r>
            <a:r>
              <a:rPr lang="en-US" dirty="0" smtClean="0"/>
              <a:t> = 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dirty="0" smtClean="0"/>
              <a:t>chemicals to kill the cancer (damages all cells)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u="sng" dirty="0" smtClean="0"/>
              <a:t>Radiation</a:t>
            </a:r>
            <a:r>
              <a:rPr lang="en-US" dirty="0" smtClean="0"/>
              <a:t> – 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dirty="0" smtClean="0"/>
              <a:t>focused beam at the cancer cells to kill them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animals get cancer?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Yes.</a:t>
            </a:r>
          </a:p>
          <a:p>
            <a:endParaRPr lang="en-US" dirty="0"/>
          </a:p>
          <a:p>
            <a:r>
              <a:rPr lang="en-US" dirty="0" smtClean="0"/>
              <a:t>In nature many animals don</a:t>
            </a:r>
            <a:r>
              <a:rPr lang="fr-FR" dirty="0" smtClean="0"/>
              <a:t>’</a:t>
            </a:r>
            <a:r>
              <a:rPr lang="en-US" dirty="0" smtClean="0"/>
              <a:t>t survive long enough to die of cancer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937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991600" cy="1431925"/>
          </a:xfrm>
        </p:spPr>
        <p:txBody>
          <a:bodyPr/>
          <a:lstStyle/>
          <a:p>
            <a:pPr>
              <a:defRPr/>
            </a:pPr>
            <a:r>
              <a:rPr lang="en-US" sz="3000" u="sng" dirty="0" smtClean="0">
                <a:effectLst/>
              </a:rPr>
              <a:t>DIRECTIONS</a:t>
            </a:r>
            <a:r>
              <a:rPr lang="en-US" sz="3000" dirty="0" smtClean="0">
                <a:effectLst/>
              </a:rPr>
              <a:t>:  Read pages 274-278 and answer the following questions in y our packet as you read.</a:t>
            </a:r>
            <a:br>
              <a:rPr lang="en-US" sz="3000" dirty="0" smtClean="0">
                <a:effectLst/>
              </a:rPr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077200" cy="4114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When </a:t>
            </a:r>
            <a:r>
              <a:rPr lang="en-US" dirty="0">
                <a:effectLst/>
              </a:rPr>
              <a:t>a living organism grows, does it cells get larger or does it just produce more cells</a:t>
            </a:r>
            <a:r>
              <a:rPr lang="en-US" dirty="0" smtClean="0">
                <a:effectLst/>
              </a:rPr>
              <a:t>?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__Produce more cells____</a:t>
            </a:r>
            <a:endParaRPr lang="en-US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en-US" dirty="0">
                <a:effectLst/>
              </a:rPr>
              <a:t>What do most cells do after they reach a certain point in size? </a:t>
            </a:r>
            <a:endParaRPr lang="en-US" dirty="0" smtClean="0">
              <a:effectLst/>
            </a:endParaRPr>
          </a:p>
          <a:p>
            <a:pPr lvl="1">
              <a:defRPr/>
            </a:pPr>
            <a:r>
              <a:rPr lang="en-US" dirty="0" smtClean="0">
                <a:solidFill>
                  <a:srgbClr val="FFFF00"/>
                </a:solidFill>
                <a:effectLst/>
              </a:rPr>
              <a:t>____divide_________</a:t>
            </a:r>
            <a:endParaRPr lang="en-US" dirty="0"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09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8610600" cy="4114800"/>
          </a:xfrm>
        </p:spPr>
        <p:txBody>
          <a:bodyPr/>
          <a:lstStyle/>
          <a:p>
            <a:r>
              <a:rPr lang="en-US" sz="10000" dirty="0"/>
              <a:t>Cell Differentiation</a:t>
            </a:r>
          </a:p>
        </p:txBody>
      </p:sp>
    </p:spTree>
    <p:extLst>
      <p:ext uri="{BB962C8B-B14F-4D97-AF65-F5344CB8AC3E}">
        <p14:creationId xmlns:p14="http://schemas.microsoft.com/office/powerpoint/2010/main" val="1350088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Cell Differentiation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did you start as?  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1 cell (as did all living things)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Now you contain around </a:t>
            </a:r>
            <a:r>
              <a:rPr lang="en-US" b="1" u="sng" dirty="0" smtClean="0">
                <a:solidFill>
                  <a:srgbClr val="FFFF00"/>
                </a:solidFill>
                <a:cs typeface="+mn-cs"/>
              </a:rPr>
              <a:t>one hundred trillion cells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Differentiation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Process of cells becoming specialized</a:t>
            </a:r>
          </a:p>
          <a:p>
            <a:pPr lvl="1" eaLnBrk="1" hangingPunct="1">
              <a:defRPr/>
            </a:pPr>
            <a:r>
              <a:rPr lang="en-US" u="sng" dirty="0" smtClean="0"/>
              <a:t>Examples</a:t>
            </a:r>
            <a:r>
              <a:rPr lang="en-US" dirty="0" smtClean="0"/>
              <a:t>:  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Muscle cells, skin cells, liver cells, </a:t>
            </a:r>
            <a:r>
              <a:rPr lang="en-US" dirty="0" err="1" smtClean="0">
                <a:solidFill>
                  <a:srgbClr val="FFFF00"/>
                </a:solidFill>
              </a:rPr>
              <a:t>etc</a:t>
            </a:r>
            <a:endParaRPr lang="en-US" dirty="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hlinkClick r:id="rId2"/>
              </a:rPr>
              <a:t>National Geographic – Clone</a:t>
            </a:r>
          </a:p>
          <a:p>
            <a:pPr lvl="1">
              <a:defRPr/>
            </a:pPr>
            <a:r>
              <a:rPr lang="en-US" dirty="0" smtClean="0">
                <a:hlinkClick r:id="rId2"/>
              </a:rPr>
              <a:t>http://www.youtube.com/watch?v=5_3Mt6t2nys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cell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05400"/>
          </a:xfrm>
        </p:spPr>
        <p:txBody>
          <a:bodyPr/>
          <a:lstStyle/>
          <a:p>
            <a:pPr lvl="0"/>
            <a:r>
              <a:rPr lang="en-US" dirty="0"/>
              <a:t>Science Friction: Stem Cell Research</a:t>
            </a:r>
            <a:endParaRPr lang="en-US" dirty="0">
              <a:effectLst/>
            </a:endParaRPr>
          </a:p>
          <a:p>
            <a:pPr lvl="0"/>
            <a:r>
              <a:rPr lang="en-US" i="1" u="sng" dirty="0">
                <a:effectLst/>
                <a:hlinkClick r:id="rId2"/>
              </a:rPr>
              <a:t>http://www.youtube.com/watch?v=mPy7NFkJ-</a:t>
            </a:r>
            <a:r>
              <a:rPr lang="en-US" i="1" u="sng" dirty="0" smtClean="0">
                <a:effectLst/>
                <a:hlinkClick r:id="rId2"/>
              </a:rPr>
              <a:t>TQ</a:t>
            </a:r>
            <a:endParaRPr lang="en-US" i="1" u="sng" dirty="0" smtClean="0">
              <a:effectLst/>
              <a:hlinkClick r:id="rId3"/>
            </a:endParaRPr>
          </a:p>
          <a:p>
            <a:pPr lvl="0"/>
            <a:endParaRPr lang="en-US" i="1" u="sng" dirty="0">
              <a:effectLst/>
              <a:hlinkClick r:id="rId3"/>
            </a:endParaRPr>
          </a:p>
          <a:p>
            <a:pPr lvl="0"/>
            <a:r>
              <a:rPr lang="en-US" i="1" u="sng" dirty="0" smtClean="0">
                <a:effectLst/>
                <a:hlinkClick r:id="rId3"/>
              </a:rPr>
              <a:t>http</a:t>
            </a:r>
            <a:r>
              <a:rPr lang="en-US" i="1" u="sng" dirty="0">
                <a:effectLst/>
                <a:hlinkClick r:id="rId3"/>
              </a:rPr>
              <a:t>://www.pbs.org/newshour/extra/teachers/lessonplans/science/adult_stemcell.html</a:t>
            </a:r>
            <a:r>
              <a:rPr lang="en-US" dirty="0">
                <a:effectLst/>
              </a:rPr>
              <a:t> </a:t>
            </a:r>
          </a:p>
          <a:p>
            <a:pPr lvl="0"/>
            <a:r>
              <a:rPr lang="en-US" i="1" u="sng" dirty="0">
                <a:effectLst/>
                <a:hlinkClick r:id="rId4"/>
              </a:rPr>
              <a:t>http://www.pbs.org/newshour/extra/teachers/lessonplans/science/adultstem_fact.pdf</a:t>
            </a:r>
            <a:r>
              <a:rPr lang="en-US" dirty="0">
                <a:effectLst/>
              </a:rPr>
              <a:t> 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49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7543800" cy="4876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Totipotent</a:t>
            </a:r>
            <a:r>
              <a:rPr lang="en-US" dirty="0" smtClean="0">
                <a:cs typeface="+mn-cs"/>
              </a:rPr>
              <a:t> - </a:t>
            </a:r>
          </a:p>
          <a:p>
            <a:pPr lvl="1" eaLnBrk="1" hangingPunct="1">
              <a:defRPr/>
            </a:pPr>
            <a:r>
              <a:rPr lang="en-US" dirty="0" smtClean="0"/>
              <a:t>Literally means:  “able to do everything”</a:t>
            </a:r>
          </a:p>
          <a:p>
            <a:pPr lvl="1" eaLnBrk="1" hangingPunct="1">
              <a:defRPr/>
            </a:pPr>
            <a:r>
              <a:rPr lang="en-US" dirty="0" smtClean="0"/>
              <a:t>Cells that haven’t </a:t>
            </a:r>
            <a:r>
              <a:rPr lang="en-US" b="1" u="sng" dirty="0" smtClean="0"/>
              <a:t>differentiated yet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Found only </a:t>
            </a:r>
            <a:r>
              <a:rPr lang="en-US" b="1" u="sng" dirty="0" smtClean="0">
                <a:cs typeface="+mn-cs"/>
              </a:rPr>
              <a:t>very early in organism development  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Pluripotent</a:t>
            </a:r>
            <a:r>
              <a:rPr lang="en-US" dirty="0" smtClean="0">
                <a:cs typeface="+mn-cs"/>
              </a:rPr>
              <a:t> –</a:t>
            </a:r>
          </a:p>
          <a:p>
            <a:pPr lvl="1" eaLnBrk="1" hangingPunct="1">
              <a:defRPr/>
            </a:pPr>
            <a:r>
              <a:rPr lang="en-US" dirty="0" smtClean="0"/>
              <a:t>cells that can develop into </a:t>
            </a:r>
            <a:r>
              <a:rPr lang="en-US" b="1" u="sng" dirty="0" smtClean="0"/>
              <a:t>many, but not all type of body cells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3/31 ATB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stem cells?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stem cells</a:t>
            </a:r>
          </a:p>
          <a:p>
            <a:pPr lvl="1"/>
            <a:r>
              <a:rPr lang="en-US" dirty="0" smtClean="0"/>
              <a:t>Finish meiosis</a:t>
            </a:r>
          </a:p>
          <a:p>
            <a:pPr lvl="1"/>
            <a:r>
              <a:rPr lang="en-US" dirty="0" smtClean="0"/>
              <a:t>Start study guide</a:t>
            </a:r>
          </a:p>
          <a:p>
            <a:pPr lvl="1"/>
            <a:endParaRPr lang="en-US" dirty="0"/>
          </a:p>
          <a:p>
            <a:pPr lvl="1"/>
            <a:r>
              <a:rPr lang="en-US" smtClean="0"/>
              <a:t>STUDY GUIDE / TEST WEDNESDAY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0423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Stem cells </a:t>
            </a:r>
            <a:r>
              <a:rPr lang="en-US" dirty="0" smtClean="0">
                <a:cs typeface="+mn-cs"/>
              </a:rPr>
              <a:t>– 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Unspecialized</a:t>
            </a:r>
            <a:r>
              <a:rPr lang="en-US" dirty="0" smtClean="0">
                <a:cs typeface="+mn-cs"/>
              </a:rPr>
              <a:t> cells from which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differentiated</a:t>
            </a:r>
            <a:r>
              <a:rPr lang="en-US" dirty="0" smtClean="0">
                <a:cs typeface="+mn-cs"/>
              </a:rPr>
              <a:t> cells develop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Base of a branch stem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787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Embryonic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52579" name="Picture 3" descr="stem cell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92200"/>
            <a:ext cx="63754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4/1 ATB 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924800" cy="5257800"/>
          </a:xfrm>
        </p:spPr>
        <p:txBody>
          <a:bodyPr/>
          <a:lstStyle/>
          <a:p>
            <a:r>
              <a:rPr lang="en-US" dirty="0" smtClean="0"/>
              <a:t>What can stem cells be used for?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Take home quizzes back</a:t>
            </a:r>
          </a:p>
          <a:p>
            <a:pPr lvl="1"/>
            <a:r>
              <a:rPr lang="en-US" dirty="0" smtClean="0"/>
              <a:t>Finish stem cells – notes page 10</a:t>
            </a:r>
          </a:p>
          <a:p>
            <a:pPr lvl="1"/>
            <a:r>
              <a:rPr lang="en-US" dirty="0" smtClean="0"/>
              <a:t>Discuss meiosis</a:t>
            </a:r>
          </a:p>
          <a:p>
            <a:pPr lvl="1"/>
            <a:r>
              <a:rPr lang="en-US" dirty="0" smtClean="0"/>
              <a:t>Start study guide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Homework -- crossword</a:t>
            </a:r>
          </a:p>
          <a:p>
            <a:pPr lvl="1"/>
            <a:r>
              <a:rPr lang="en-US" dirty="0" smtClean="0"/>
              <a:t>Tomorrow – work on study guide</a:t>
            </a:r>
          </a:p>
          <a:p>
            <a:pPr lvl="1"/>
            <a:r>
              <a:rPr lang="en-US" dirty="0" smtClean="0"/>
              <a:t>Thursday --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800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"/>
            <a:ext cx="8915400" cy="6457950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effectLst/>
              </a:rPr>
              <a:t>Describe the two main factors that limit cell size.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 Information “overload” -  </a:t>
            </a:r>
            <a:r>
              <a:rPr lang="en-US" sz="2400" dirty="0" smtClean="0">
                <a:solidFill>
                  <a:srgbClr val="FFFF00"/>
                </a:solidFill>
                <a:effectLst/>
              </a:rPr>
              <a:t>not enough DNA to run the cell</a:t>
            </a:r>
          </a:p>
          <a:p>
            <a:pPr lvl="2">
              <a:defRPr/>
            </a:pPr>
            <a:r>
              <a:rPr lang="en-US" sz="2000" dirty="0">
                <a:solidFill>
                  <a:srgbClr val="FFFF00"/>
                </a:solidFill>
                <a:effectLst/>
              </a:rPr>
              <a:t> DNA efficiency </a:t>
            </a:r>
            <a:endParaRPr lang="en-US" sz="2000" dirty="0" smtClean="0">
              <a:solidFill>
                <a:srgbClr val="FFFF00"/>
              </a:solidFill>
              <a:effectLst/>
            </a:endParaRPr>
          </a:p>
          <a:p>
            <a:pPr lvl="1">
              <a:defRPr/>
            </a:pPr>
            <a:r>
              <a:rPr lang="en-US" sz="2400" dirty="0" smtClean="0">
                <a:solidFill>
                  <a:srgbClr val="FFFF00"/>
                </a:solidFill>
                <a:effectLst/>
              </a:rPr>
              <a:t>Exchanging materials (surface area to volume ratio)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cell division</a:t>
            </a:r>
            <a:r>
              <a:rPr lang="en-US" sz="2400" dirty="0" smtClean="0">
                <a:effectLst/>
              </a:rPr>
              <a:t> – </a:t>
            </a:r>
          </a:p>
          <a:p>
            <a:pPr lvl="1">
              <a:defRPr/>
            </a:pPr>
            <a:r>
              <a:rPr lang="en-US" sz="2000" dirty="0" smtClean="0">
                <a:solidFill>
                  <a:srgbClr val="FFFF00"/>
                </a:solidFill>
                <a:effectLst/>
              </a:rPr>
              <a:t>Process by which cells divides into two new daughter cells</a:t>
            </a:r>
          </a:p>
          <a:p>
            <a:pPr marL="0" indent="0">
              <a:buFont typeface="Wingdings" charset="0"/>
              <a:buNone/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When a cell divides, what are the new cells called? </a:t>
            </a:r>
          </a:p>
          <a:p>
            <a:pPr lvl="1">
              <a:defRPr/>
            </a:pPr>
            <a:r>
              <a:rPr lang="en-US" sz="2000" dirty="0" smtClean="0">
                <a:solidFill>
                  <a:srgbClr val="FFFF00"/>
                </a:solidFill>
                <a:effectLst/>
              </a:rPr>
              <a:t>__Daughter cells_______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 What must a cell do to its DNA before cell division occurs?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FFFF00"/>
                </a:solidFill>
                <a:effectLst/>
              </a:rPr>
              <a:t>____replicate it______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What is an example of a type of cell that uses </a:t>
            </a:r>
            <a:r>
              <a:rPr lang="en-US" sz="2400" u="sng" dirty="0" smtClean="0">
                <a:effectLst/>
              </a:rPr>
              <a:t>asexual reproduction</a:t>
            </a:r>
            <a:r>
              <a:rPr lang="en-US" sz="2400" dirty="0" smtClean="0">
                <a:effectLst/>
              </a:rPr>
              <a:t>?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FFFF00"/>
                </a:solidFill>
                <a:effectLst/>
              </a:rPr>
              <a:t>___bacteria / single cells________</a:t>
            </a:r>
          </a:p>
          <a:p>
            <a:pPr>
              <a:defRPr/>
            </a:pPr>
            <a:endParaRPr lang="en-US" sz="2400" dirty="0" smtClean="0"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5050" y="14288"/>
            <a:ext cx="7543800" cy="82391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Two types of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862013"/>
            <a:ext cx="7924800" cy="553878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Embryonic Stem Cells </a:t>
            </a:r>
            <a:r>
              <a:rPr lang="en-US" dirty="0" smtClean="0">
                <a:cs typeface="+mn-cs"/>
              </a:rPr>
              <a:t>- </a:t>
            </a:r>
          </a:p>
          <a:p>
            <a:pPr lvl="1" eaLnBrk="1" hangingPunct="1">
              <a:defRPr/>
            </a:pPr>
            <a:r>
              <a:rPr lang="en-US" dirty="0" smtClean="0"/>
              <a:t>Undifferentiated cells found in an embryo that produce all of the bodies cells</a:t>
            </a:r>
          </a:p>
          <a:p>
            <a:pPr lvl="1" eaLnBrk="1" hangingPunct="1">
              <a:defRPr/>
            </a:pPr>
            <a:r>
              <a:rPr lang="en-US" dirty="0" smtClean="0"/>
              <a:t>Able to grow </a:t>
            </a:r>
            <a:r>
              <a:rPr lang="en-US" b="1" u="sng" dirty="0" smtClean="0"/>
              <a:t>in culture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Adult Stem Cells </a:t>
            </a:r>
            <a:r>
              <a:rPr lang="en-US" dirty="0" smtClean="0">
                <a:cs typeface="+mn-cs"/>
              </a:rPr>
              <a:t>- </a:t>
            </a:r>
          </a:p>
          <a:p>
            <a:pPr lvl="1" eaLnBrk="1" hangingPunct="1">
              <a:defRPr/>
            </a:pPr>
            <a:r>
              <a:rPr lang="en-US" dirty="0" smtClean="0"/>
              <a:t>Groups of cells that differentiate to renew/replace adult cells (skin, blood)</a:t>
            </a:r>
          </a:p>
          <a:p>
            <a:pPr lvl="1" eaLnBrk="1" hangingPunct="1">
              <a:defRPr/>
            </a:pPr>
            <a:r>
              <a:rPr lang="en-US" b="1" u="sng" dirty="0" smtClean="0"/>
              <a:t>Only able to</a:t>
            </a:r>
            <a:r>
              <a:rPr lang="en-US" dirty="0" smtClean="0"/>
              <a:t> produce specific </a:t>
            </a:r>
            <a:r>
              <a:rPr lang="en-US" b="1" u="sng" dirty="0" smtClean="0"/>
              <a:t>body cells </a:t>
            </a:r>
            <a:r>
              <a:rPr lang="en-US" dirty="0" smtClean="0"/>
              <a:t>(only the ones the tissue is associated with)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588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8763000" cy="642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247" y="37981"/>
            <a:ext cx="7543800" cy="80021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Adult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53603" name="Picture 3" descr="mlbio10a008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79743"/>
            <a:ext cx="8763000" cy="607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3*28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Where do embryonic stem cells come from?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the notes</a:t>
            </a:r>
          </a:p>
          <a:p>
            <a:pPr lvl="1">
              <a:defRPr/>
            </a:pPr>
            <a:r>
              <a:rPr lang="en-US" dirty="0" smtClean="0"/>
              <a:t>Finish the movie</a:t>
            </a:r>
          </a:p>
          <a:p>
            <a:pPr lvl="2">
              <a:defRPr/>
            </a:pPr>
            <a:r>
              <a:rPr lang="en-US" dirty="0"/>
              <a:t> </a:t>
            </a:r>
            <a:r>
              <a:rPr lang="en-US" dirty="0" smtClean="0"/>
              <a:t>Turn in the worksheet Friday</a:t>
            </a:r>
          </a:p>
          <a:p>
            <a:pPr lvl="1">
              <a:defRPr/>
            </a:pPr>
            <a:r>
              <a:rPr lang="en-US" dirty="0" smtClean="0"/>
              <a:t>Test – FRIDAY</a:t>
            </a:r>
          </a:p>
          <a:p>
            <a:pPr lvl="2">
              <a:defRPr/>
            </a:pPr>
            <a:r>
              <a:rPr lang="en-US" dirty="0" smtClean="0"/>
              <a:t>Review sheet due Friday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the goal of stem cell research?</a:t>
            </a:r>
          </a:p>
          <a:p>
            <a:pPr lvl="1" eaLnBrk="1" hangingPunct="1">
              <a:defRPr/>
            </a:pPr>
            <a:r>
              <a:rPr lang="en-US" dirty="0" smtClean="0"/>
              <a:t>To be able to </a:t>
            </a:r>
            <a:r>
              <a:rPr lang="en-US" dirty="0" smtClean="0">
                <a:solidFill>
                  <a:srgbClr val="FFFF00"/>
                </a:solidFill>
              </a:rPr>
              <a:t>replace/repair </a:t>
            </a:r>
            <a:r>
              <a:rPr lang="en-US" dirty="0" smtClean="0"/>
              <a:t>damaged cells with ones that are </a:t>
            </a:r>
            <a:r>
              <a:rPr lang="en-US" dirty="0" smtClean="0">
                <a:solidFill>
                  <a:srgbClr val="FFFF00"/>
                </a:solidFill>
              </a:rPr>
              <a:t>undamaged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do cells become damaged?  </a:t>
            </a:r>
          </a:p>
          <a:p>
            <a:pPr lvl="1" eaLnBrk="1" hangingPunct="1">
              <a:defRPr/>
            </a:pPr>
            <a:r>
              <a:rPr lang="en-US" dirty="0" smtClean="0"/>
              <a:t>Heart attacks – heart cells</a:t>
            </a:r>
          </a:p>
          <a:p>
            <a:pPr lvl="1" eaLnBrk="1" hangingPunct="1">
              <a:defRPr/>
            </a:pPr>
            <a:r>
              <a:rPr lang="en-US" dirty="0" smtClean="0"/>
              <a:t>Stroke – brain cells</a:t>
            </a:r>
          </a:p>
          <a:p>
            <a:pPr lvl="1" eaLnBrk="1" hangingPunct="1">
              <a:defRPr/>
            </a:pPr>
            <a:r>
              <a:rPr lang="en-US" dirty="0" smtClean="0"/>
              <a:t>Spinal cord injuries – paralysis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154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cs typeface="+mj-cs"/>
              </a:rPr>
              <a:t>Is embryonic stem cell research ethical?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35000"/>
            <a:ext cx="8686800" cy="622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Where do adult stem cells come from?</a:t>
            </a:r>
          </a:p>
          <a:p>
            <a:pPr lvl="1" eaLnBrk="1" hangingPunct="1">
              <a:defRPr/>
            </a:pPr>
            <a:r>
              <a:rPr lang="en-US" dirty="0" smtClean="0"/>
              <a:t>Cells come from willing donors…so usually not a problem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Where to embryonic stem cells come from?  </a:t>
            </a:r>
          </a:p>
          <a:p>
            <a:pPr lvl="1" eaLnBrk="1" hangingPunct="1">
              <a:defRPr/>
            </a:pPr>
            <a:r>
              <a:rPr lang="en-US" dirty="0" smtClean="0"/>
              <a:t>Usually have to destroy an embryo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Raises the question, are embryo’s alive?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about </a:t>
            </a:r>
            <a:r>
              <a:rPr lang="en-US" i="1" dirty="0" smtClean="0">
                <a:cs typeface="+mn-cs"/>
              </a:rPr>
              <a:t>In vitro</a:t>
            </a:r>
            <a:r>
              <a:rPr lang="en-US" dirty="0" smtClean="0">
                <a:cs typeface="+mn-cs"/>
              </a:rPr>
              <a:t> fertilization?</a:t>
            </a:r>
          </a:p>
          <a:p>
            <a:pPr lvl="1" eaLnBrk="1" hangingPunct="1">
              <a:defRPr/>
            </a:pPr>
            <a:r>
              <a:rPr lang="en-US" dirty="0" smtClean="0"/>
              <a:t>When eggs are fertilized outside a women’s body and then implanted</a:t>
            </a:r>
          </a:p>
          <a:p>
            <a:pPr lvl="1" eaLnBrk="1" hangingPunct="1">
              <a:defRPr/>
            </a:pPr>
            <a:r>
              <a:rPr lang="en-US" dirty="0" smtClean="0"/>
              <a:t>Usually more than one egg is fertilized, </a:t>
            </a:r>
            <a:r>
              <a:rPr lang="en-US" b="1" u="sng" dirty="0" smtClean="0"/>
              <a:t>but only a few are implanted</a:t>
            </a:r>
          </a:p>
          <a:p>
            <a:pPr lvl="1" eaLnBrk="1" hangingPunct="1">
              <a:defRPr/>
            </a:pPr>
            <a:r>
              <a:rPr lang="en-US" dirty="0" smtClean="0"/>
              <a:t>What to do with the others?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New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New techniques are developing that allows scientists to take the cells without damaging the embryo.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Or take adult stem cells and turn them “on” to allow them to differentiate into a larger number of cells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3/20 ATB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goal of stem cell research?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stem cells</a:t>
            </a:r>
          </a:p>
          <a:p>
            <a:pPr lvl="1"/>
            <a:r>
              <a:rPr lang="en-US" dirty="0" smtClean="0"/>
              <a:t>Review mitosis (the worksheet I gave you yesterday – page 2)</a:t>
            </a:r>
          </a:p>
          <a:p>
            <a:pPr lvl="1"/>
            <a:r>
              <a:rPr lang="en-US" dirty="0" smtClean="0"/>
              <a:t>Discuss meiosis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Test / Study Guide -- Monday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734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3/20 ATB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goal of stem cell research?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Assembly (A-L)</a:t>
            </a:r>
          </a:p>
          <a:p>
            <a:pPr lvl="1"/>
            <a:r>
              <a:rPr lang="en-US" dirty="0" smtClean="0"/>
              <a:t>Everyone else – Work on study guide</a:t>
            </a:r>
          </a:p>
          <a:p>
            <a:pPr lvl="1"/>
            <a:r>
              <a:rPr lang="en-US" dirty="0" smtClean="0"/>
              <a:t>Tomorrow – Finish chapter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USA Test Prep -- Monday</a:t>
            </a:r>
            <a:endParaRPr lang="en-US" dirty="0"/>
          </a:p>
          <a:p>
            <a:pPr lvl="1"/>
            <a:r>
              <a:rPr lang="en-US" dirty="0" smtClean="0"/>
              <a:t>Test / Study Guide -- Tuesday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32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is meiosis important?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chapter!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TEST / STUDY GUIDE </a:t>
            </a:r>
            <a:r>
              <a:rPr lang="en-US" dirty="0" smtClean="0">
                <a:sym typeface="Wingdings"/>
              </a:rPr>
              <a:t> Tuesday</a:t>
            </a:r>
          </a:p>
          <a:p>
            <a:pPr lvl="2"/>
            <a:r>
              <a:rPr lang="en-US" dirty="0" smtClean="0">
                <a:sym typeface="Wingdings"/>
              </a:rPr>
              <a:t>(we’ll talk about why)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250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925" y="95250"/>
            <a:ext cx="9144000" cy="6610350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asexual reproduction</a:t>
            </a:r>
            <a:r>
              <a:rPr lang="en-US" sz="2400" dirty="0" smtClean="0">
                <a:effectLst/>
              </a:rPr>
              <a:t> –  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FFFF00"/>
                </a:solidFill>
                <a:effectLst/>
              </a:rPr>
              <a:t>Production of genetically identical offspring from a single parent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sexual reproduction</a:t>
            </a:r>
            <a:r>
              <a:rPr lang="en-US" sz="2400" dirty="0" smtClean="0">
                <a:effectLst/>
              </a:rPr>
              <a:t> –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FFFF00"/>
                </a:solidFill>
                <a:effectLst/>
              </a:rPr>
              <a:t>Offspring that inherit genetic material from from each parent</a:t>
            </a:r>
          </a:p>
          <a:p>
            <a:pPr lvl="1"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One advantages of asexual reproduction is that when conditions are right they reproduce very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__rapidly_______</a:t>
            </a:r>
            <a:r>
              <a:rPr lang="en-US" sz="2400" dirty="0" smtClean="0">
                <a:effectLst/>
              </a:rPr>
              <a:t>.  However a problem occurs if conditions are unfavorable because there is a lack of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___diversity_____________</a:t>
            </a:r>
            <a:r>
              <a:rPr lang="en-US" sz="2400" dirty="0" smtClean="0">
                <a:effectLst/>
              </a:rPr>
              <a:t>.</a:t>
            </a:r>
          </a:p>
          <a:p>
            <a:pPr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One problem of sexual reproduction is that organisms must find a 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___mate________</a:t>
            </a:r>
            <a:r>
              <a:rPr lang="en-US" sz="2400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sz="2400" dirty="0" smtClean="0">
                <a:effectLst/>
              </a:rPr>
              <a:t>and the growth and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__development__________</a:t>
            </a:r>
            <a:r>
              <a:rPr lang="en-US" sz="2400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sz="2400" dirty="0" smtClean="0">
                <a:effectLst/>
              </a:rPr>
              <a:t>of the offspring requires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____time_________</a:t>
            </a:r>
            <a:r>
              <a:rPr lang="en-US" sz="2400" dirty="0" smtClean="0">
                <a:effectLst/>
              </a:rPr>
              <a:t>.  However an advantage of sexual reproduction is that it provides </a:t>
            </a:r>
            <a:r>
              <a:rPr lang="en-US" sz="2400" b="1" dirty="0" smtClean="0">
                <a:solidFill>
                  <a:srgbClr val="FFFF00"/>
                </a:solidFill>
                <a:effectLst/>
              </a:rPr>
              <a:t>___genetic diversity___</a:t>
            </a:r>
            <a:r>
              <a:rPr lang="en-US" sz="2400" dirty="0" smtClean="0">
                <a:effectLst/>
              </a:rPr>
              <a:t>.</a:t>
            </a:r>
          </a:p>
          <a:p>
            <a:pPr>
              <a:defRPr/>
            </a:pPr>
            <a:endParaRPr lang="en-US" sz="2200" dirty="0" smtClean="0">
              <a:effectLst/>
            </a:endParaRP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endParaRPr lang="en-US" sz="2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1"/>
            <a:ext cx="6934200" cy="533400"/>
          </a:xfrm>
        </p:spPr>
        <p:txBody>
          <a:bodyPr/>
          <a:lstStyle/>
          <a:p>
            <a:r>
              <a:rPr lang="en-US" dirty="0" smtClean="0"/>
              <a:t>Test – important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are the reasons cells divide?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Main info about mitosis?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Why is the DNA replicated before mitosis?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/>
              <a:t>What makes up a chromosome</a:t>
            </a:r>
            <a:r>
              <a:rPr lang="en-US" sz="25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How many autosomes?  How many sex chromosomes?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is the difference between diploid and haploid cells?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If a cell has a diploid # of 40, what is the haploid #?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is cancer?  Causes?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are stem cells?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are homologous chromosomes?</a:t>
            </a:r>
            <a:endParaRPr lang="en-US" sz="2500" dirty="0"/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Compare meiosis with mitosis.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What is crossing over</a:t>
            </a:r>
          </a:p>
          <a:p>
            <a:pPr marL="514350" indent="-514350">
              <a:buFont typeface="+mj-lt"/>
              <a:buAutoNum type="arabicPeriod"/>
            </a:pPr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1560717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63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72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0000" dirty="0" smtClean="0"/>
              <a:t>Gene Linkage and Gene Maps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100662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Gene Linkage and Gene Maps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Genes on different chromosomes assort independently</a:t>
            </a:r>
          </a:p>
          <a:p>
            <a:r>
              <a:rPr lang="en-US" dirty="0" smtClean="0"/>
              <a:t>However, genes on the same chromosomes are usually inherited together (unless crossing over occurs)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65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Keystone test practice</a:t>
            </a:r>
          </a:p>
          <a:p>
            <a:r>
              <a:rPr lang="en-US" dirty="0" smtClean="0"/>
              <a:t>Also, meiosis test practice</a:t>
            </a:r>
          </a:p>
          <a:p>
            <a:endParaRPr lang="en-US" dirty="0"/>
          </a:p>
          <a:p>
            <a:endParaRPr lang="en-US" smtClean="0"/>
          </a:p>
          <a:p>
            <a:endParaRPr lang="en-US" dirty="0" smtClean="0"/>
          </a:p>
          <a:p>
            <a:r>
              <a:rPr lang="en-US" dirty="0" smtClean="0"/>
              <a:t>TEST / STUDY GUIDE - TUESDAY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459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458200" cy="4114800"/>
          </a:xfrm>
        </p:spPr>
        <p:txBody>
          <a:bodyPr/>
          <a:lstStyle/>
          <a:p>
            <a:r>
              <a:rPr lang="en-US" dirty="0" smtClean="0"/>
              <a:t>What type of cells result from meiosis?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USA test prep practice</a:t>
            </a:r>
          </a:p>
          <a:p>
            <a:pPr lvl="2"/>
            <a:r>
              <a:rPr lang="en-US" dirty="0" smtClean="0"/>
              <a:t>Stroudsburg94</a:t>
            </a:r>
          </a:p>
          <a:p>
            <a:pPr lvl="2"/>
            <a:r>
              <a:rPr lang="en-US" dirty="0" smtClean="0"/>
              <a:t>Take the practice test (this will cover topics we haven't gone over yet)</a:t>
            </a:r>
          </a:p>
          <a:p>
            <a:pPr lvl="2"/>
            <a:r>
              <a:rPr lang="en-US" dirty="0" smtClean="0"/>
              <a:t>Take the practice quizzes on mitosis</a:t>
            </a:r>
          </a:p>
          <a:p>
            <a:pPr lvl="1"/>
            <a:r>
              <a:rPr lang="en-US" dirty="0" smtClean="0"/>
              <a:t>Review for test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/ Study Guide -- Tomorrow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038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162800" cy="609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Mitosis –</a:t>
            </a:r>
            <a:r>
              <a:rPr lang="en-US" dirty="0"/>
              <a:t> </a:t>
            </a: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8" y="622300"/>
            <a:ext cx="8534400" cy="6235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mitosis?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histones?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chromosome?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occurs during interphase?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karyotype?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in prophase?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metaphase?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anaphase?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</a:t>
            </a:r>
            <a:r>
              <a:rPr lang="en-US" sz="2400" dirty="0" err="1" smtClean="0"/>
              <a:t>telophase</a:t>
            </a:r>
            <a:r>
              <a:rPr lang="en-US" sz="2400" dirty="0" smtClean="0"/>
              <a:t>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autosomes?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How many chromosomes do you have?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binary fission?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Give an example of haploid cell.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diploid cells?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620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199" y="0"/>
            <a:ext cx="2406413" cy="1431925"/>
          </a:xfrm>
        </p:spPr>
        <p:txBody>
          <a:bodyPr/>
          <a:lstStyle/>
          <a:p>
            <a:r>
              <a:rPr lang="en-US" dirty="0" smtClean="0"/>
              <a:t>4/3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8610600" cy="5029200"/>
          </a:xfrm>
        </p:spPr>
        <p:txBody>
          <a:bodyPr/>
          <a:lstStyle/>
          <a:p>
            <a:r>
              <a:rPr lang="en-US" dirty="0" smtClean="0"/>
              <a:t>TEST</a:t>
            </a:r>
          </a:p>
          <a:p>
            <a:endParaRPr lang="en-US" dirty="0"/>
          </a:p>
          <a:p>
            <a:r>
              <a:rPr lang="en-US" dirty="0" smtClean="0"/>
              <a:t>45 second review</a:t>
            </a:r>
          </a:p>
          <a:p>
            <a:endParaRPr lang="en-US" dirty="0"/>
          </a:p>
          <a:p>
            <a:r>
              <a:rPr lang="en-US" dirty="0" smtClean="0"/>
              <a:t>Turn in study guides</a:t>
            </a:r>
          </a:p>
          <a:p>
            <a:endParaRPr lang="en-US" dirty="0"/>
          </a:p>
          <a:p>
            <a:r>
              <a:rPr lang="en-US" dirty="0" smtClean="0"/>
              <a:t>Start on #101 on </a:t>
            </a:r>
            <a:r>
              <a:rPr lang="en-US" dirty="0" err="1" smtClean="0"/>
              <a:t>scantron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Yes you can write on the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021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4/4 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382000" cy="4724400"/>
          </a:xfrm>
        </p:spPr>
        <p:txBody>
          <a:bodyPr/>
          <a:lstStyle/>
          <a:p>
            <a:r>
              <a:rPr lang="en-US" dirty="0" smtClean="0"/>
              <a:t>NO ATB</a:t>
            </a:r>
          </a:p>
          <a:p>
            <a:endParaRPr lang="en-US" dirty="0"/>
          </a:p>
          <a:p>
            <a:r>
              <a:rPr lang="en-US" dirty="0" smtClean="0"/>
              <a:t>Test make-ups</a:t>
            </a:r>
          </a:p>
          <a:p>
            <a:endParaRPr lang="en-US" dirty="0"/>
          </a:p>
          <a:p>
            <a:r>
              <a:rPr lang="en-US" dirty="0" smtClean="0"/>
              <a:t>Group test – listen for directions</a:t>
            </a:r>
          </a:p>
          <a:p>
            <a:r>
              <a:rPr lang="en-US" dirty="0" smtClean="0"/>
              <a:t>(you have until 9:30 to finish)</a:t>
            </a:r>
          </a:p>
        </p:txBody>
      </p:sp>
    </p:spTree>
    <p:extLst>
      <p:ext uri="{BB962C8B-B14F-4D97-AF65-F5344CB8AC3E}">
        <p14:creationId xmlns:p14="http://schemas.microsoft.com/office/powerpoint/2010/main" val="13506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Please complete the 10.1 Assessment on page 278, #1a &amp; b and 2.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543800" cy="1431925"/>
          </a:xfrm>
        </p:spPr>
        <p:txBody>
          <a:bodyPr/>
          <a:lstStyle/>
          <a:p>
            <a:r>
              <a:rPr lang="en-US" dirty="0" smtClean="0"/>
              <a:t>3/26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31925"/>
            <a:ext cx="8610600" cy="4664075"/>
          </a:xfrm>
        </p:spPr>
        <p:txBody>
          <a:bodyPr/>
          <a:lstStyle/>
          <a:p>
            <a:r>
              <a:rPr lang="en-US" dirty="0" smtClean="0"/>
              <a:t>Can you see the DNA in a chromosome?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Group test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If you are not working quietly, we will start the next chapter.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137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848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15000" dirty="0" smtClean="0">
                <a:cs typeface="+mn-cs"/>
              </a:rPr>
              <a:t>The End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29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8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3-29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are haploid cells important?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Review for the test</a:t>
            </a:r>
          </a:p>
          <a:p>
            <a:pPr lvl="1">
              <a:defRPr/>
            </a:pPr>
            <a:r>
              <a:rPr lang="en-US" dirty="0" smtClean="0"/>
              <a:t>Test Friday</a:t>
            </a:r>
          </a:p>
          <a:p>
            <a:pPr lvl="1">
              <a:defRPr/>
            </a:pPr>
            <a:r>
              <a:rPr lang="en-US" dirty="0" smtClean="0"/>
              <a:t>Turn in study guide</a:t>
            </a:r>
          </a:p>
          <a:p>
            <a:pPr lvl="1">
              <a:defRPr/>
            </a:pPr>
            <a:r>
              <a:rPr lang="en-US" dirty="0" smtClean="0"/>
              <a:t>Turn in </a:t>
            </a:r>
            <a:r>
              <a:rPr lang="en-US" smtClean="0"/>
              <a:t>movie worksheet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3-30 ATB</a:t>
            </a:r>
          </a:p>
        </p:txBody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TEST Today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Review Sheet Due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Turn in cloning movie worksheet (if you </a:t>
            </a:r>
            <a:r>
              <a:rPr lang="en-US" dirty="0" err="1" smtClean="0">
                <a:cs typeface="+mn-cs"/>
              </a:rPr>
              <a:t>didn</a:t>
            </a:r>
            <a:r>
              <a:rPr lang="ja-JP" altLang="en-US" dirty="0" smtClean="0">
                <a:latin typeface="Arial"/>
                <a:cs typeface="+mn-cs"/>
              </a:rPr>
              <a:t>’</a:t>
            </a:r>
            <a:r>
              <a:rPr lang="en-US" dirty="0" smtClean="0">
                <a:cs typeface="+mn-cs"/>
              </a:rPr>
              <a:t>t already)</a:t>
            </a:r>
          </a:p>
          <a:p>
            <a:pPr eaLnBrk="1" hangingPunct="1"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TEST BONUS:  Describe how an embryonic stem cell is created.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are stem cells created?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Go over the test</a:t>
            </a:r>
          </a:p>
          <a:p>
            <a:pPr lvl="1">
              <a:defRPr/>
            </a:pPr>
            <a:r>
              <a:rPr lang="en-US" dirty="0" smtClean="0"/>
              <a:t>Start next chapter?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89916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u="sng" dirty="0" smtClean="0">
                <a:cs typeface="+mj-cs"/>
              </a:rPr>
              <a:t>Review</a:t>
            </a:r>
            <a:r>
              <a:rPr lang="en-US" sz="4000" dirty="0" smtClean="0">
                <a:cs typeface="+mj-cs"/>
              </a:rPr>
              <a:t>:  Why is cell size limited?</a:t>
            </a:r>
          </a:p>
        </p:txBody>
      </p:sp>
      <p:sp>
        <p:nvSpPr>
          <p:cNvPr id="135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066800"/>
            <a:ext cx="7543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Cell size is limited by it</a:t>
            </a:r>
            <a:r>
              <a:rPr lang="ja-JP" altLang="en-US" smtClean="0">
                <a:latin typeface="Arial"/>
                <a:cs typeface="+mn-cs"/>
              </a:rPr>
              <a:t>’</a:t>
            </a:r>
            <a:r>
              <a:rPr lang="en-US" smtClean="0">
                <a:cs typeface="+mn-cs"/>
              </a:rPr>
              <a:t>s surface area to volume ratio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Volume increases faster than surface area as a cell grows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Not enough DNA to code for all of cells activities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So what does the cell do?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Divide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mtClean="0">
              <a:cs typeface="+mn-cs"/>
            </a:endParaRP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88" y="4370388"/>
            <a:ext cx="5751512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5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5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5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5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5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229600" cy="62484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What is the problem with increasing cell size?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Volume increases faster than surface area as a cell grows</a:t>
            </a:r>
          </a:p>
          <a:p>
            <a:pPr lvl="1" eaLnBrk="1" hangingPunct="1">
              <a:defRPr/>
            </a:pPr>
            <a:r>
              <a:rPr lang="en-US" smtClean="0"/>
              <a:t>PROBLEM:</a:t>
            </a:r>
          </a:p>
          <a:p>
            <a:pPr lvl="2" eaLnBrk="1" hangingPunct="1">
              <a:defRPr/>
            </a:pPr>
            <a:r>
              <a:rPr lang="en-US" smtClean="0"/>
              <a:t>needed materials can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t</a:t>
            </a:r>
            <a:br>
              <a:rPr lang="en-US" smtClean="0"/>
            </a:br>
            <a:r>
              <a:rPr lang="en-US" smtClean="0"/>
              <a:t>get in fast enough </a:t>
            </a:r>
            <a:br>
              <a:rPr lang="en-US" smtClean="0"/>
            </a:br>
            <a:r>
              <a:rPr lang="en-US" smtClean="0"/>
              <a:t>(O2, glucose) and </a:t>
            </a:r>
            <a:br>
              <a:rPr lang="en-US" smtClean="0"/>
            </a:br>
            <a:r>
              <a:rPr lang="en-US" smtClean="0"/>
              <a:t>wastes out fast </a:t>
            </a:r>
            <a:br>
              <a:rPr lang="en-US" smtClean="0"/>
            </a:br>
            <a:r>
              <a:rPr lang="en-US" smtClean="0"/>
              <a:t>enough (CO2)</a:t>
            </a:r>
          </a:p>
          <a:p>
            <a:pPr lvl="2" eaLnBrk="1" hangingPunct="1">
              <a:defRPr/>
            </a:pPr>
            <a:r>
              <a:rPr lang="en-US" smtClean="0"/>
              <a:t>Notice SA increased</a:t>
            </a:r>
            <a:br>
              <a:rPr lang="en-US" smtClean="0"/>
            </a:br>
            <a:r>
              <a:rPr lang="en-US" smtClean="0"/>
              <a:t>only 25 times and the</a:t>
            </a:r>
            <a:br>
              <a:rPr lang="en-US" smtClean="0"/>
            </a:br>
            <a:r>
              <a:rPr lang="en-US" smtClean="0"/>
              <a:t>volume increase</a:t>
            </a:r>
            <a:br>
              <a:rPr lang="en-US" smtClean="0"/>
            </a:br>
            <a:r>
              <a:rPr lang="en-US" smtClean="0"/>
              <a:t>125 times</a:t>
            </a:r>
          </a:p>
        </p:txBody>
      </p:sp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11425"/>
            <a:ext cx="4876800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3732" name="Rectangle 4"/>
          <p:cNvSpPr>
            <a:spLocks noChangeArrowheads="1"/>
          </p:cNvSpPr>
          <p:nvPr/>
        </p:nvSpPr>
        <p:spPr bwMode="auto">
          <a:xfrm>
            <a:off x="381000" y="11430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3733" name="Rectangle 5"/>
          <p:cNvSpPr>
            <a:spLocks noChangeArrowheads="1"/>
          </p:cNvSpPr>
          <p:nvPr/>
        </p:nvSpPr>
        <p:spPr bwMode="auto">
          <a:xfrm>
            <a:off x="5715000" y="1219200"/>
            <a:ext cx="2362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353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353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732" grpId="0" animBg="1"/>
      <p:bldP spid="13537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sz="8000" dirty="0" smtClean="0"/>
              <a:t>The Process of Cell Division</a:t>
            </a:r>
            <a:endParaRPr lang="en-US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Now…page 3 of the new packet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Cell Reproduction</a:t>
            </a:r>
          </a:p>
        </p:txBody>
      </p:sp>
      <p:sp>
        <p:nvSpPr>
          <p:cNvPr id="133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9154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Mitosis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Process which ONE cell divides into TWO genetically identical cells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Asexual reproduction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Meiosis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Cell division that produces our gametes (sex cells)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pic>
        <p:nvPicPr>
          <p:cNvPr id="3481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6482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57400"/>
            <a:ext cx="19954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NOTE:  Use the micro viewers for next year! (for the stages of mitosis)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2992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Mitosis</a:t>
            </a:r>
            <a:endParaRPr lang="en-US" dirty="0" smtClean="0">
              <a:cs typeface="+mn-cs"/>
              <a:hlinkClick r:id="rId2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hlinkClick r:id="rId2"/>
              </a:rPr>
              <a:t>http://www.youtube.com/watch?v=VlN7K1-9QB0&amp;feature=related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Chromosome # in Mitosis and Meiosis</a:t>
            </a:r>
          </a:p>
        </p:txBody>
      </p:sp>
      <p:sp>
        <p:nvSpPr>
          <p:cNvPr id="13342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752600"/>
            <a:ext cx="36957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cs typeface="+mn-cs"/>
              </a:rPr>
              <a:t>Mitosis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Human cells in mitosis will have how many chromosomes?</a:t>
            </a:r>
          </a:p>
          <a:p>
            <a:pPr lvl="1" eaLnBrk="1" hangingPunct="1">
              <a:defRPr/>
            </a:pPr>
            <a:r>
              <a:rPr lang="en-US" sz="2000" dirty="0" smtClean="0"/>
              <a:t>46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Why?</a:t>
            </a:r>
          </a:p>
          <a:p>
            <a:pPr lvl="1" eaLnBrk="1" hangingPunct="1">
              <a:defRPr/>
            </a:pPr>
            <a:r>
              <a:rPr lang="en-US" sz="2000" dirty="0" smtClean="0"/>
              <a:t>The cell needs all the information in the chromosomes to function.</a:t>
            </a:r>
          </a:p>
          <a:p>
            <a:pPr eaLnBrk="1" hangingPunct="1">
              <a:defRPr/>
            </a:pPr>
            <a:endParaRPr lang="en-US" sz="2400" dirty="0" smtClean="0">
              <a:cs typeface="+mn-cs"/>
            </a:endParaRPr>
          </a:p>
        </p:txBody>
      </p:sp>
      <p:sp>
        <p:nvSpPr>
          <p:cNvPr id="13342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752600"/>
            <a:ext cx="36957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cs typeface="+mn-cs"/>
              </a:rPr>
              <a:t>Meiosis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Human cells that undergo meiosis will have how many chromosomes?</a:t>
            </a:r>
          </a:p>
          <a:p>
            <a:pPr lvl="1" eaLnBrk="1" hangingPunct="1">
              <a:defRPr/>
            </a:pPr>
            <a:r>
              <a:rPr lang="en-US" sz="2000" dirty="0" smtClean="0"/>
              <a:t>23	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Why?</a:t>
            </a:r>
          </a:p>
          <a:p>
            <a:pPr lvl="1" eaLnBrk="1" hangingPunct="1">
              <a:defRPr/>
            </a:pPr>
            <a:r>
              <a:rPr lang="en-US" sz="2000" dirty="0" smtClean="0"/>
              <a:t>B/c you can only supply ½ of the genetic material to create offspring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401" name="Rectangle 9"/>
          <p:cNvSpPr>
            <a:spLocks noGrp="1" noChangeArrowheads="1"/>
          </p:cNvSpPr>
          <p:nvPr>
            <p:ph type="title"/>
          </p:nvPr>
        </p:nvSpPr>
        <p:spPr>
          <a:xfrm>
            <a:off x="14288" y="-23813"/>
            <a:ext cx="6996112" cy="8620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cs typeface="+mj-cs"/>
              </a:rPr>
              <a:t>Chromosome Structure</a:t>
            </a:r>
            <a:endParaRPr lang="en-US" b="0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95540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7543800" cy="5029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 eaLnBrk="1" hangingPunct="1">
              <a:defRPr/>
            </a:pPr>
            <a:r>
              <a:rPr lang="en-US" dirty="0">
                <a:effectLst/>
              </a:rPr>
              <a:t>What is DNA? 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The genetic material of cells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Chromosomes </a:t>
            </a:r>
          </a:p>
          <a:p>
            <a:pPr lvl="1" eaLnBrk="1" hangingPunct="1">
              <a:defRPr/>
            </a:pPr>
            <a:r>
              <a:rPr lang="en-US" dirty="0" smtClean="0"/>
              <a:t>rod-shaped structures made</a:t>
            </a:r>
            <a:br>
              <a:rPr lang="en-US" dirty="0" smtClean="0"/>
            </a:br>
            <a:r>
              <a:rPr lang="en-US" dirty="0" smtClean="0"/>
              <a:t> of DNA and protein.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Histones</a:t>
            </a:r>
            <a:r>
              <a:rPr lang="en-US" dirty="0" smtClean="0">
                <a:cs typeface="+mn-cs"/>
              </a:rPr>
              <a:t> -</a:t>
            </a:r>
          </a:p>
          <a:p>
            <a:pPr lvl="1" eaLnBrk="1" hangingPunct="1">
              <a:defRPr/>
            </a:pPr>
            <a:r>
              <a:rPr lang="en-US" dirty="0" smtClean="0"/>
              <a:t>Proteins that DNA wrap around</a:t>
            </a:r>
          </a:p>
          <a:p>
            <a:pPr lvl="1" eaLnBrk="1" hangingPunct="1">
              <a:defRPr/>
            </a:pPr>
            <a:r>
              <a:rPr lang="en-US" dirty="0" smtClean="0"/>
              <a:t>These </a:t>
            </a:r>
            <a:r>
              <a:rPr lang="en-US" dirty="0" smtClean="0">
                <a:solidFill>
                  <a:srgbClr val="FFFF00"/>
                </a:solidFill>
              </a:rPr>
              <a:t>aid in </a:t>
            </a:r>
            <a:r>
              <a:rPr lang="en-US" smtClean="0">
                <a:solidFill>
                  <a:srgbClr val="FFFF00"/>
                </a:solidFill>
              </a:rPr>
              <a:t>the compact</a:t>
            </a:r>
            <a:br>
              <a:rPr lang="en-US" smtClean="0">
                <a:solidFill>
                  <a:srgbClr val="FFFF00"/>
                </a:solidFill>
              </a:rPr>
            </a:br>
            <a:r>
              <a:rPr lang="en-US" smtClean="0">
                <a:solidFill>
                  <a:srgbClr val="FFFF00"/>
                </a:solidFill>
              </a:rPr>
              <a:t>  </a:t>
            </a:r>
            <a:r>
              <a:rPr lang="en-US" dirty="0" smtClean="0">
                <a:solidFill>
                  <a:srgbClr val="FFFF00"/>
                </a:solidFill>
              </a:rPr>
              <a:t>structure of the chromosome</a:t>
            </a:r>
          </a:p>
          <a:p>
            <a:pPr eaLnBrk="1" hangingPunct="1">
              <a:spcBef>
                <a:spcPct val="0"/>
              </a:spcBef>
              <a:buSzTx/>
              <a:defRPr/>
            </a:pPr>
            <a:endParaRPr lang="en-US" b="1" dirty="0" smtClean="0"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95540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4343400"/>
            <a:ext cx="13589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540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658" y="4197350"/>
            <a:ext cx="3028950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2400"/>
            <a:ext cx="251460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5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5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55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0963" name="Picture 3" descr="chromosom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36725"/>
            <a:ext cx="84359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75438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tx1"/>
                </a:solidFill>
                <a:cs typeface="+mj-cs"/>
              </a:rPr>
              <a:t>Chromosome Structure</a:t>
            </a:r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39939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8048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46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736975"/>
            <a:ext cx="355282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646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717925"/>
            <a:ext cx="39243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6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7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707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1736725"/>
            <a:ext cx="4570412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07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04800"/>
            <a:ext cx="458946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mitosis?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Continue discussing mitosis and cell division</a:t>
            </a:r>
          </a:p>
          <a:p>
            <a:pPr lvl="1"/>
            <a:r>
              <a:rPr lang="en-US" smtClean="0"/>
              <a:t>Karyotyping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1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chromosomes does a sex cell have?</a:t>
            </a:r>
            <a:endParaRPr lang="en-US" dirty="0" smtClean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Continue with chapter</a:t>
            </a:r>
          </a:p>
          <a:p>
            <a:pPr lvl="1"/>
            <a:r>
              <a:rPr lang="en-US" dirty="0" smtClean="0"/>
              <a:t>Discuss autosomes and sex chromosomes</a:t>
            </a:r>
          </a:p>
        </p:txBody>
      </p:sp>
    </p:spTree>
    <p:extLst>
      <p:ext uri="{BB962C8B-B14F-4D97-AF65-F5344CB8AC3E}">
        <p14:creationId xmlns:p14="http://schemas.microsoft.com/office/powerpoint/2010/main" val="1604175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6" name="Rectangle 4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49962" name="Rectangle 10"/>
          <p:cNvSpPr>
            <a:spLocks noChangeArrowheads="1"/>
          </p:cNvSpPr>
          <p:nvPr/>
        </p:nvSpPr>
        <p:spPr bwMode="auto">
          <a:xfrm>
            <a:off x="0" y="82200"/>
            <a:ext cx="6705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Parts of a chromosome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996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56279"/>
            <a:ext cx="33337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996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6465"/>
            <a:ext cx="2362200" cy="220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4996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0"/>
            <a:ext cx="8991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Eukaryotic cells</a:t>
            </a:r>
            <a:r>
              <a:rPr lang="en-US" sz="2800" dirty="0" smtClean="0">
                <a:cs typeface="+mn-cs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Chromatids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½ a duplicated chromosome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identical to other half – (replicated in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/>
              <a:t> the </a:t>
            </a:r>
            <a:r>
              <a:rPr lang="ja-JP" altLang="en-US" sz="2400" dirty="0" smtClean="0">
                <a:latin typeface="Arial"/>
              </a:rPr>
              <a:t>“</a:t>
            </a:r>
            <a:r>
              <a:rPr lang="en-US" sz="2400" dirty="0" smtClean="0"/>
              <a:t>S phase</a:t>
            </a:r>
            <a:r>
              <a:rPr lang="ja-JP" altLang="en-US" sz="2400" dirty="0" smtClean="0">
                <a:latin typeface="Arial"/>
              </a:rPr>
              <a:t>”</a:t>
            </a:r>
            <a:r>
              <a:rPr lang="en-US" sz="2400" dirty="0" smtClean="0"/>
              <a:t> for replication)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Centromere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Where sister chromatids are joined.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Genes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Bands found on the chromosome that code for traits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114997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570413"/>
            <a:ext cx="3219450" cy="230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9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9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99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4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4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499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499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499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4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499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048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Chromatin</a:t>
            </a:r>
            <a:r>
              <a:rPr lang="en-US" dirty="0" smtClean="0">
                <a:cs typeface="+mn-cs"/>
              </a:rPr>
              <a:t> –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Uncoiled DNA found in nucleus</a:t>
            </a:r>
          </a:p>
          <a:p>
            <a:pPr lvl="1" eaLnBrk="1" hangingPunct="1">
              <a:defRPr/>
            </a:pPr>
            <a:r>
              <a:rPr lang="en-US" dirty="0" smtClean="0"/>
              <a:t>Seen when cell is not </a:t>
            </a:r>
            <a:r>
              <a:rPr lang="en-US" dirty="0" smtClean="0">
                <a:solidFill>
                  <a:srgbClr val="FFFF00"/>
                </a:solidFill>
              </a:rPr>
              <a:t>dividing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2738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6629400" cy="321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38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3975"/>
            <a:ext cx="4572000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3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3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r>
              <a:rPr lang="en-US">
                <a:hlinkClick r:id="rId2"/>
              </a:rPr>
              <a:t>Cancer: Unregulated Cell Division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://www.youtube.com/watch?v=</a:t>
            </a:r>
            <a:r>
              <a:rPr lang="en-US" dirty="0" smtClean="0">
                <a:hlinkClick r:id="rId2"/>
              </a:rPr>
              <a:t>IeUANxFVXKc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501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92" name="Rectangle 4"/>
          <p:cNvSpPr>
            <a:spLocks noChangeArrowheads="1"/>
          </p:cNvSpPr>
          <p:nvPr/>
        </p:nvSpPr>
        <p:spPr bwMode="auto">
          <a:xfrm>
            <a:off x="1119188" y="152400"/>
            <a:ext cx="64246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latin typeface="Arial" charset="0"/>
                <a:cs typeface="+mn-cs"/>
              </a:rPr>
              <a:t>Prokaryotic Chromosome</a:t>
            </a:r>
            <a:endParaRPr lang="en-US" sz="2800" b="1" dirty="0">
              <a:latin typeface="Arial" charset="0"/>
              <a:cs typeface="+mn-cs"/>
            </a:endParaRPr>
          </a:p>
        </p:txBody>
      </p:sp>
      <p:sp>
        <p:nvSpPr>
          <p:cNvPr id="11386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81000" y="675620"/>
            <a:ext cx="8229600" cy="465838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Prokaryotic cells</a:t>
            </a:r>
            <a:r>
              <a:rPr lang="en-US" dirty="0" smtClean="0">
                <a:cs typeface="+mn-cs"/>
              </a:rPr>
              <a:t>: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FFFF"/>
                </a:solidFill>
                <a:cs typeface="+mn-cs"/>
              </a:rPr>
              <a:t>Contain only 1 circular chromosome  </a:t>
            </a:r>
            <a:endParaRPr lang="en-US" b="1" dirty="0" smtClean="0">
              <a:solidFill>
                <a:srgbClr val="FFFFFF"/>
              </a:solidFill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1386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0863"/>
            <a:ext cx="3810000" cy="337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869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65425"/>
            <a:ext cx="5029200" cy="40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07" name="Rectangle 3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47913" name="Rectangle 9"/>
          <p:cNvSpPr>
            <a:spLocks noChangeArrowheads="1"/>
          </p:cNvSpPr>
          <p:nvPr/>
        </p:nvSpPr>
        <p:spPr bwMode="auto">
          <a:xfrm>
            <a:off x="685800" y="236538"/>
            <a:ext cx="80772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Comparing Cell Division in Prokaryotes and Eukaryotes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47917" name="Text Box 13"/>
          <p:cNvSpPr txBox="1">
            <a:spLocks noChangeArrowheads="1"/>
          </p:cNvSpPr>
          <p:nvPr/>
        </p:nvSpPr>
        <p:spPr bwMode="auto">
          <a:xfrm>
            <a:off x="304800" y="1784350"/>
            <a:ext cx="845819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  <a:defRPr/>
            </a:pPr>
            <a:r>
              <a:rPr lang="en-US" sz="2400" dirty="0">
                <a:cs typeface="+mn-cs"/>
              </a:rPr>
              <a:t>Prokaryotic cells reproduce </a:t>
            </a:r>
            <a:r>
              <a:rPr lang="en-US" sz="2400" dirty="0">
                <a:solidFill>
                  <a:srgbClr val="FFFF00"/>
                </a:solidFill>
                <a:cs typeface="+mn-cs"/>
              </a:rPr>
              <a:t>faster</a:t>
            </a:r>
            <a:r>
              <a:rPr lang="en-US" sz="2400" dirty="0">
                <a:cs typeface="+mn-cs"/>
              </a:rPr>
              <a:t> than eukaryotic </a:t>
            </a:r>
            <a:r>
              <a:rPr lang="en-US" sz="2400" dirty="0" smtClean="0">
                <a:cs typeface="+mn-cs"/>
              </a:rPr>
              <a:t>cells</a:t>
            </a:r>
          </a:p>
          <a:p>
            <a:pPr>
              <a:defRPr/>
            </a:pPr>
            <a:endParaRPr lang="en-US" sz="2400" dirty="0">
              <a:cs typeface="+mn-cs"/>
            </a:endParaRPr>
          </a:p>
          <a:p>
            <a:pPr>
              <a:buFontTx/>
              <a:buChar char="•"/>
              <a:defRPr/>
            </a:pPr>
            <a:r>
              <a:rPr lang="en-US" sz="2400" dirty="0">
                <a:solidFill>
                  <a:srgbClr val="FFFF00"/>
                </a:solidFill>
                <a:cs typeface="+mn-cs"/>
              </a:rPr>
              <a:t>Less</a:t>
            </a:r>
            <a:r>
              <a:rPr lang="en-US" sz="2400" dirty="0">
                <a:cs typeface="+mn-cs"/>
              </a:rPr>
              <a:t> sophisticated, </a:t>
            </a:r>
            <a:r>
              <a:rPr lang="en-US" sz="2400" dirty="0" smtClean="0">
                <a:cs typeface="+mn-cs"/>
              </a:rPr>
              <a:t>so it takes </a:t>
            </a:r>
            <a:r>
              <a:rPr lang="en-US" sz="2400" dirty="0">
                <a:cs typeface="+mn-cs"/>
              </a:rPr>
              <a:t>less </a:t>
            </a:r>
            <a:r>
              <a:rPr lang="en-US" sz="2400" dirty="0" smtClean="0">
                <a:cs typeface="+mn-cs"/>
              </a:rPr>
              <a:t>time</a:t>
            </a:r>
          </a:p>
          <a:p>
            <a:pPr>
              <a:buFontTx/>
              <a:buChar char="•"/>
              <a:defRPr/>
            </a:pPr>
            <a:endParaRPr lang="en-US" sz="2400" dirty="0">
              <a:cs typeface="+mn-cs"/>
            </a:endParaRPr>
          </a:p>
          <a:p>
            <a:pPr>
              <a:buFontTx/>
              <a:buChar char="•"/>
              <a:defRPr/>
            </a:pPr>
            <a:endParaRPr lang="en-US" sz="2400" dirty="0" smtClean="0">
              <a:cs typeface="+mn-cs"/>
            </a:endParaRPr>
          </a:p>
          <a:p>
            <a:pPr>
              <a:buFontTx/>
              <a:buChar char="•"/>
              <a:defRPr/>
            </a:pPr>
            <a:r>
              <a:rPr lang="en-US" sz="2400" dirty="0" smtClean="0">
                <a:cs typeface="+mn-cs"/>
              </a:rPr>
              <a:t>In lab medium it takes a eukaryotic cell about 24 hours to divide…prokaryotic cells (like E. coli) take about 20 minutes</a:t>
            </a:r>
            <a:endParaRPr lang="en-US" sz="2400" dirty="0"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9" name="Rectangle 5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838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cs typeface="+mj-cs"/>
              </a:rPr>
              <a:t>Chromosome Number</a:t>
            </a:r>
            <a:endParaRPr lang="en-US" b="0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11376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66800" y="838200"/>
            <a:ext cx="7543800" cy="4114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Different species have a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characteristic</a:t>
            </a:r>
            <a:r>
              <a:rPr lang="en-US" dirty="0" smtClean="0">
                <a:cs typeface="+mn-cs"/>
              </a:rPr>
              <a:t> number of chromosomes in each cell.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More</a:t>
            </a:r>
            <a:r>
              <a:rPr lang="en-US" dirty="0" smtClean="0">
                <a:cs typeface="+mn-cs"/>
              </a:rPr>
              <a:t> chromosomes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do not equal </a:t>
            </a:r>
            <a:r>
              <a:rPr lang="en-US" dirty="0" smtClean="0">
                <a:cs typeface="+mn-cs"/>
              </a:rPr>
              <a:t>more sophisticated</a:t>
            </a:r>
          </a:p>
          <a:p>
            <a:pPr eaLnBrk="1" hangingPunct="1">
              <a:defRPr/>
            </a:pPr>
            <a:r>
              <a:rPr lang="en-US" sz="2500" dirty="0" smtClean="0">
                <a:cs typeface="+mn-cs"/>
              </a:rPr>
              <a:t>Might mean </a:t>
            </a:r>
            <a:br>
              <a:rPr lang="en-US" sz="2500" dirty="0" smtClean="0">
                <a:cs typeface="+mn-cs"/>
              </a:rPr>
            </a:br>
            <a:r>
              <a:rPr lang="en-US" sz="2500" dirty="0" smtClean="0">
                <a:cs typeface="+mn-cs"/>
              </a:rPr>
              <a:t>chromosomes </a:t>
            </a:r>
            <a:br>
              <a:rPr lang="en-US" sz="2500" dirty="0" smtClean="0">
                <a:cs typeface="+mn-cs"/>
              </a:rPr>
            </a:br>
            <a:r>
              <a:rPr lang="en-US" sz="2500" dirty="0" smtClean="0">
                <a:cs typeface="+mn-cs"/>
              </a:rPr>
              <a:t>are smaller</a:t>
            </a:r>
          </a:p>
          <a:p>
            <a:pPr eaLnBrk="1" hangingPunct="1">
              <a:spcBef>
                <a:spcPct val="0"/>
              </a:spcBef>
              <a:buSzTx/>
              <a:defRPr/>
            </a:pPr>
            <a:endParaRPr lang="en-US" b="1" dirty="0" smtClean="0"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51203" name="Picture 7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2547938"/>
            <a:ext cx="4749800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76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52900"/>
            <a:ext cx="32004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37673" name="Line 9"/>
          <p:cNvSpPr>
            <a:spLocks noChangeShapeType="1"/>
          </p:cNvSpPr>
          <p:nvPr/>
        </p:nvSpPr>
        <p:spPr bwMode="auto">
          <a:xfrm flipH="1">
            <a:off x="2362200" y="51816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670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7" name="Rectangle 5"/>
          <p:cNvSpPr>
            <a:spLocks noGrp="1" noChangeArrowheads="1"/>
          </p:cNvSpPr>
          <p:nvPr>
            <p:ph type="title"/>
          </p:nvPr>
        </p:nvSpPr>
        <p:spPr>
          <a:xfrm>
            <a:off x="-29702" y="266700"/>
            <a:ext cx="4502454" cy="6096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cs typeface="+mj-cs"/>
              </a:rPr>
              <a:t>Chromosome Type</a:t>
            </a:r>
            <a:endParaRPr lang="en-US" b="0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113971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7543800" cy="5257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Autosomes</a:t>
            </a:r>
          </a:p>
          <a:p>
            <a:pPr lvl="1"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Non-sex chromosomes</a:t>
            </a:r>
          </a:p>
          <a:p>
            <a:pPr lvl="1" eaLnBrk="1" hangingPunct="1">
              <a:defRPr/>
            </a:pPr>
            <a:r>
              <a:rPr lang="en-US" b="1" dirty="0" smtClean="0"/>
              <a:t>Humans have </a:t>
            </a:r>
            <a:r>
              <a:rPr lang="en-US" b="1" dirty="0" smtClean="0">
                <a:solidFill>
                  <a:srgbClr val="FFFF00"/>
                </a:solidFill>
              </a:rPr>
              <a:t>22</a:t>
            </a:r>
            <a:r>
              <a:rPr lang="en-US" b="1" dirty="0" smtClean="0"/>
              <a:t> pairs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Sex Chromosomes</a:t>
            </a:r>
            <a:endParaRPr lang="en-US" u="sng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determine the sex of an organism.</a:t>
            </a:r>
          </a:p>
          <a:p>
            <a:pPr lvl="1" eaLnBrk="1" hangingPunct="1">
              <a:defRPr/>
            </a:pPr>
            <a:r>
              <a:rPr lang="en-US" dirty="0" smtClean="0"/>
              <a:t>Humans have </a:t>
            </a:r>
            <a:r>
              <a:rPr lang="en-US" dirty="0" smtClean="0">
                <a:solidFill>
                  <a:srgbClr val="FFFF00"/>
                </a:solidFill>
              </a:rPr>
              <a:t>ONE</a:t>
            </a:r>
            <a:r>
              <a:rPr lang="en-US" dirty="0" smtClean="0"/>
              <a:t> pair of sex chromosomes</a:t>
            </a:r>
          </a:p>
          <a:p>
            <a:pPr lvl="1" eaLnBrk="1" hangingPunct="1">
              <a:defRPr/>
            </a:pPr>
            <a:r>
              <a:rPr lang="en-US" dirty="0" smtClean="0"/>
              <a:t>In humans = </a:t>
            </a:r>
            <a:r>
              <a:rPr lang="en-US" b="1" dirty="0" smtClean="0">
                <a:solidFill>
                  <a:srgbClr val="FFFF00"/>
                </a:solidFill>
              </a:rPr>
              <a:t>X and Y</a:t>
            </a:r>
          </a:p>
          <a:p>
            <a:pPr lvl="2"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XX</a:t>
            </a:r>
            <a:r>
              <a:rPr lang="en-US" b="1" dirty="0" smtClean="0"/>
              <a:t> = female</a:t>
            </a:r>
          </a:p>
          <a:p>
            <a:pPr lvl="2" eaLnBrk="1" hangingPunct="1">
              <a:defRPr/>
            </a:pPr>
            <a:r>
              <a:rPr lang="en-US" b="1" dirty="0" err="1" smtClean="0">
                <a:solidFill>
                  <a:srgbClr val="FFFF00"/>
                </a:solidFill>
              </a:rPr>
              <a:t>Xy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/>
              <a:t>= male</a:t>
            </a: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1397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010" y="4048125"/>
            <a:ext cx="24574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97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4555"/>
            <a:ext cx="4162460" cy="2973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3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39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3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39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39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39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39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3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39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39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"/>
            <a:ext cx="8686800" cy="6248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Homologous chromosomes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Chromosomes that carry the </a:t>
            </a:r>
            <a:r>
              <a:rPr lang="en-US" sz="2400" dirty="0" smtClean="0">
                <a:solidFill>
                  <a:srgbClr val="FFFF00"/>
                </a:solidFill>
              </a:rPr>
              <a:t>same genes </a:t>
            </a:r>
            <a:r>
              <a:rPr lang="en-US" sz="2400" dirty="0" smtClean="0"/>
              <a:t>- NOT the same </a:t>
            </a:r>
            <a:r>
              <a:rPr lang="en-US" sz="2400" dirty="0" smtClean="0">
                <a:solidFill>
                  <a:srgbClr val="FFFF00"/>
                </a:solidFill>
              </a:rPr>
              <a:t>traits</a:t>
            </a:r>
            <a:endParaRPr lang="en-US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One from male other from female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12748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95450"/>
            <a:ext cx="5029200" cy="326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48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3429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7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7543800" cy="838200"/>
          </a:xfrm>
        </p:spPr>
        <p:txBody>
          <a:bodyPr/>
          <a:lstStyle/>
          <a:p>
            <a:r>
              <a:rPr lang="en-US" dirty="0" smtClean="0"/>
              <a:t>3/6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153400" cy="5105400"/>
          </a:xfrm>
        </p:spPr>
        <p:txBody>
          <a:bodyPr/>
          <a:lstStyle/>
          <a:p>
            <a:r>
              <a:rPr lang="en-US" dirty="0" smtClean="0"/>
              <a:t>How many chromosomes are in a sex cell?</a:t>
            </a:r>
            <a:endParaRPr lang="en-US" dirty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Biology CDT testing on Monday.  Go to the computer lab by the office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Continue discussing karyotypes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ANYONE NOT TAKE THE GROUP TEST?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5710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31606"/>
            <a:ext cx="7543800" cy="1431925"/>
          </a:xfrm>
        </p:spPr>
        <p:txBody>
          <a:bodyPr/>
          <a:lstStyle/>
          <a:p>
            <a:r>
              <a:rPr lang="en-US" dirty="0" smtClean="0"/>
              <a:t>Karyotype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543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Karyotype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FF00"/>
                </a:solidFill>
              </a:rPr>
              <a:t>Picture of chromosomes </a:t>
            </a:r>
            <a:r>
              <a:rPr lang="en-US" sz="2400" dirty="0" smtClean="0">
                <a:solidFill>
                  <a:srgbClr val="FFFF00"/>
                </a:solidFill>
              </a:rPr>
              <a:t>in </a:t>
            </a:r>
            <a:r>
              <a:rPr lang="en-US" sz="2400" dirty="0">
                <a:solidFill>
                  <a:srgbClr val="FFFF00"/>
                </a:solidFill>
              </a:rPr>
              <a:t>a normal dividing cell</a:t>
            </a:r>
          </a:p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390588"/>
            <a:ext cx="4953000" cy="446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184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Karyotype cont</a:t>
            </a:r>
            <a:r>
              <a:rPr lang="ja-JP" altLang="en-US" smtClean="0">
                <a:latin typeface="Arial"/>
                <a:cs typeface="+mj-cs"/>
              </a:rPr>
              <a:t>’</a:t>
            </a:r>
            <a:r>
              <a:rPr lang="en-US" smtClean="0">
                <a:cs typeface="+mj-cs"/>
              </a:rPr>
              <a:t>d</a:t>
            </a:r>
          </a:p>
        </p:txBody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0"/>
            <a:ext cx="84582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Used primarily to study chromosome problems</a:t>
            </a:r>
          </a:p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Stop cell in metaphase and stain the chromosomes</a:t>
            </a:r>
          </a:p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Match use length and bands (bands can represent 100</a:t>
            </a:r>
            <a:r>
              <a:rPr lang="ja-JP" altLang="en-US" sz="2600" dirty="0" smtClean="0">
                <a:latin typeface="Arial"/>
                <a:cs typeface="+mn-cs"/>
              </a:rPr>
              <a:t>’</a:t>
            </a:r>
            <a:r>
              <a:rPr lang="en-US" sz="2600" dirty="0" smtClean="0">
                <a:cs typeface="+mn-cs"/>
              </a:rPr>
              <a:t>s of genes)</a:t>
            </a:r>
          </a:p>
          <a:p>
            <a:pPr eaLnBrk="1" hangingPunct="1">
              <a:defRPr/>
            </a:pPr>
            <a:r>
              <a:rPr lang="en-US" sz="1500" dirty="0" smtClean="0">
                <a:cs typeface="+mn-cs"/>
                <a:hlinkClick r:id="rId2"/>
              </a:rPr>
              <a:t>http://learn.genetics.utah.edu/content/begin/traits/karyotype/</a:t>
            </a: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314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4600"/>
            <a:ext cx="5257800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148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352800"/>
            <a:ext cx="3886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1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1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1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1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0"/>
            <a:ext cx="2895600" cy="3352800"/>
          </a:xfrm>
        </p:spPr>
        <p:txBody>
          <a:bodyPr/>
          <a:lstStyle/>
          <a:p>
            <a:r>
              <a:rPr lang="en-US" sz="3000" dirty="0" smtClean="0"/>
              <a:t>Downs Syndrome karyotype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7878"/>
            <a:ext cx="6400800" cy="683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75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941" y="0"/>
            <a:ext cx="3106817" cy="2895600"/>
          </a:xfrm>
        </p:spPr>
        <p:txBody>
          <a:bodyPr/>
          <a:lstStyle/>
          <a:p>
            <a:r>
              <a:rPr lang="en-US" sz="3000" dirty="0" smtClean="0"/>
              <a:t>Trisomy 16</a:t>
            </a:r>
            <a:br>
              <a:rPr lang="en-US" sz="3000" dirty="0" smtClean="0"/>
            </a:br>
            <a:r>
              <a:rPr lang="en-US" sz="3000" dirty="0" smtClean="0"/>
              <a:t>Most common reason for spontaneous abortion (miscarriage)</a:t>
            </a:r>
            <a:endParaRPr lang="en-US" sz="3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876" y="0"/>
            <a:ext cx="6045200" cy="505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94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44"/>
            <a:ext cx="8610600" cy="914400"/>
          </a:xfrm>
        </p:spPr>
        <p:txBody>
          <a:bodyPr/>
          <a:lstStyle/>
          <a:p>
            <a:r>
              <a:rPr lang="en-US" sz="3500" dirty="0" smtClean="0"/>
              <a:t>(keystone test question)</a:t>
            </a:r>
            <a:endParaRPr lang="en-US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0544"/>
            <a:ext cx="9144000" cy="5927456"/>
          </a:xfrm>
        </p:spPr>
        <p:txBody>
          <a:bodyPr/>
          <a:lstStyle/>
          <a:p>
            <a:r>
              <a:rPr lang="en-US" sz="2600" dirty="0" smtClean="0"/>
              <a:t>Which characteristic is shared by all prokaryotes and eukaryotes?</a:t>
            </a:r>
          </a:p>
          <a:p>
            <a:pPr lvl="1"/>
            <a:r>
              <a:rPr lang="en-US" sz="2600" dirty="0" smtClean="0"/>
              <a:t>A) ability to store hereditary information</a:t>
            </a:r>
          </a:p>
          <a:p>
            <a:pPr lvl="1"/>
            <a:r>
              <a:rPr lang="en-US" sz="2600" dirty="0" smtClean="0"/>
              <a:t>B) use of  organelles to control cell processes</a:t>
            </a:r>
          </a:p>
          <a:p>
            <a:pPr lvl="1"/>
            <a:r>
              <a:rPr lang="en-US" sz="2600" dirty="0" smtClean="0"/>
              <a:t>C) use of cellular respiration for energy release</a:t>
            </a:r>
          </a:p>
          <a:p>
            <a:pPr lvl="1"/>
            <a:r>
              <a:rPr lang="en-US" sz="2600" dirty="0" smtClean="0"/>
              <a:t>D) ability to move in response to environmental stimuli</a:t>
            </a:r>
          </a:p>
          <a:p>
            <a:r>
              <a:rPr lang="en-US" u="sng" dirty="0" smtClean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798620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28" y="-3100"/>
            <a:ext cx="4463572" cy="1450900"/>
          </a:xfrm>
        </p:spPr>
        <p:txBody>
          <a:bodyPr/>
          <a:lstStyle/>
          <a:p>
            <a:r>
              <a:rPr lang="en-US" sz="3000" dirty="0" smtClean="0"/>
              <a:t>Turners Syndrome Karyotype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8" y="1219200"/>
            <a:ext cx="2720496" cy="4724400"/>
          </a:xfrm>
        </p:spPr>
        <p:txBody>
          <a:bodyPr/>
          <a:lstStyle/>
          <a:p>
            <a:r>
              <a:rPr lang="en-US" sz="2500" dirty="0" smtClean="0"/>
              <a:t>Affects females only</a:t>
            </a:r>
          </a:p>
          <a:p>
            <a:r>
              <a:rPr lang="en-US" sz="2500" dirty="0" smtClean="0"/>
              <a:t>Problems with development</a:t>
            </a:r>
          </a:p>
          <a:p>
            <a:r>
              <a:rPr lang="en-US" sz="2500" dirty="0" smtClean="0"/>
              <a:t>Most are infertile</a:t>
            </a:r>
          </a:p>
          <a:p>
            <a:r>
              <a:rPr lang="en-US" sz="2500" dirty="0" smtClean="0"/>
              <a:t>Sometimes “webbed” neck</a:t>
            </a:r>
            <a:endParaRPr lang="en-US" sz="2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1" y="808578"/>
            <a:ext cx="6553200" cy="411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5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975"/>
            <a:ext cx="7543800" cy="8604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2813"/>
            <a:ext cx="7543800" cy="5945187"/>
          </a:xfrm>
        </p:spPr>
        <p:txBody>
          <a:bodyPr/>
          <a:lstStyle/>
          <a:p>
            <a:pPr>
              <a:defRPr/>
            </a:pPr>
            <a:r>
              <a:rPr lang="en-US" sz="2500" dirty="0" smtClean="0"/>
              <a:t>What are the two factors that limit cell size?</a:t>
            </a:r>
          </a:p>
          <a:p>
            <a:pPr>
              <a:defRPr/>
            </a:pPr>
            <a:r>
              <a:rPr lang="en-US" sz="2500" dirty="0" smtClean="0"/>
              <a:t>What are autosomes?</a:t>
            </a:r>
          </a:p>
          <a:p>
            <a:pPr>
              <a:defRPr/>
            </a:pPr>
            <a:r>
              <a:rPr lang="en-US" sz="2500" dirty="0" smtClean="0"/>
              <a:t>How many autosomes do we have?</a:t>
            </a:r>
          </a:p>
          <a:p>
            <a:pPr>
              <a:defRPr/>
            </a:pPr>
            <a:r>
              <a:rPr lang="en-US" sz="2500" dirty="0" smtClean="0"/>
              <a:t>How many sex chromosomes do we have?</a:t>
            </a:r>
          </a:p>
          <a:p>
            <a:pPr>
              <a:defRPr/>
            </a:pPr>
            <a:r>
              <a:rPr lang="en-US" sz="2500" dirty="0" smtClean="0"/>
              <a:t>What are the two sex chromosomes in humans?</a:t>
            </a:r>
          </a:p>
          <a:p>
            <a:pPr>
              <a:defRPr/>
            </a:pPr>
            <a:r>
              <a:rPr lang="en-US" sz="2500" dirty="0" smtClean="0"/>
              <a:t>What makes up chromosomes?</a:t>
            </a:r>
          </a:p>
          <a:p>
            <a:pPr>
              <a:defRPr/>
            </a:pPr>
            <a:r>
              <a:rPr lang="en-US" sz="2500" dirty="0" smtClean="0"/>
              <a:t>What are homologous chromosome?</a:t>
            </a:r>
          </a:p>
          <a:p>
            <a:pPr>
              <a:defRPr/>
            </a:pPr>
            <a:r>
              <a:rPr lang="en-US" sz="2500" dirty="0" smtClean="0"/>
              <a:t>What does the process of mitosis create?</a:t>
            </a:r>
          </a:p>
          <a:p>
            <a:pPr>
              <a:defRPr/>
            </a:pPr>
            <a:r>
              <a:rPr lang="en-US" sz="2500" dirty="0" smtClean="0"/>
              <a:t>What is a karyotype?</a:t>
            </a:r>
          </a:p>
          <a:p>
            <a:pPr>
              <a:defRPr/>
            </a:pPr>
            <a:endParaRPr lang="en-US" sz="25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1960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7463"/>
            <a:ext cx="7543800" cy="9318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Insect Karyotype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762000"/>
            <a:ext cx="8305800" cy="5943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Cut out only ONE set of chromosomes at a time!</a:t>
            </a:r>
          </a:p>
          <a:p>
            <a:pPr>
              <a:defRPr/>
            </a:pPr>
            <a:r>
              <a:rPr lang="en-US" dirty="0" smtClean="0"/>
              <a:t>Make sure you align them the same as Figure 1 on the front of the packet</a:t>
            </a:r>
          </a:p>
          <a:p>
            <a:pPr>
              <a:defRPr/>
            </a:pPr>
            <a:r>
              <a:rPr lang="en-US" dirty="0" smtClean="0"/>
              <a:t>Make sure you line the centromere up on the line</a:t>
            </a:r>
          </a:p>
          <a:p>
            <a:pPr>
              <a:defRPr/>
            </a:pPr>
            <a:r>
              <a:rPr lang="en-US" dirty="0" smtClean="0"/>
              <a:t>Share the glue!</a:t>
            </a:r>
          </a:p>
          <a:p>
            <a:pPr>
              <a:defRPr/>
            </a:pPr>
            <a:r>
              <a:rPr lang="en-US" dirty="0" smtClean="0"/>
              <a:t>Make sure to shut the glue and throw away paper scraps before you go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3/12 -- Karyotyping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153400" cy="4419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Finish cutting and lining up the chromosomes</a:t>
            </a:r>
          </a:p>
          <a:p>
            <a:pPr>
              <a:defRPr/>
            </a:pPr>
            <a:r>
              <a:rPr lang="en-US" dirty="0" smtClean="0"/>
              <a:t>Then start answering the questions on the back  </a:t>
            </a:r>
          </a:p>
          <a:p>
            <a:pPr>
              <a:defRPr/>
            </a:pPr>
            <a:r>
              <a:rPr lang="en-US" dirty="0" smtClean="0"/>
              <a:t>You will not have time to work on this tomorrow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DUE FRIDAY!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881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3/10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karyotype?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Continue </a:t>
            </a:r>
            <a:r>
              <a:rPr lang="en-US" smtClean="0"/>
              <a:t>with chapter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0260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4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1066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z="3000" dirty="0" smtClean="0">
                <a:solidFill>
                  <a:schemeClr val="tx1"/>
                </a:solidFill>
                <a:cs typeface="+mj-cs"/>
              </a:rPr>
              <a:t>Diploid and Haploid Cells</a:t>
            </a:r>
          </a:p>
        </p:txBody>
      </p:sp>
      <p:sp>
        <p:nvSpPr>
          <p:cNvPr id="114074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7543800" cy="4648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Diploid</a:t>
            </a:r>
          </a:p>
          <a:p>
            <a:pPr lvl="1" eaLnBrk="1" hangingPunct="1">
              <a:defRPr/>
            </a:pPr>
            <a:r>
              <a:rPr lang="en-US" dirty="0" smtClean="0"/>
              <a:t>Cells having two sets of chromosomes</a:t>
            </a:r>
            <a:endParaRPr lang="en-US" b="1" dirty="0" smtClean="0"/>
          </a:p>
          <a:p>
            <a:pPr lvl="1" eaLnBrk="1" hangingPunct="1">
              <a:defRPr/>
            </a:pPr>
            <a:r>
              <a:rPr lang="en-US" dirty="0" smtClean="0"/>
              <a:t>2</a:t>
            </a:r>
            <a:r>
              <a:rPr lang="en-US" i="1" dirty="0" smtClean="0"/>
              <a:t>n</a:t>
            </a:r>
            <a:r>
              <a:rPr lang="en-US" dirty="0" smtClean="0"/>
              <a:t> - which means 2 x number of chromosomes</a:t>
            </a:r>
          </a:p>
          <a:p>
            <a:pPr lvl="1" eaLnBrk="1" hangingPunct="1">
              <a:defRPr/>
            </a:pPr>
            <a:r>
              <a:rPr lang="en-US" dirty="0" smtClean="0"/>
              <a:t>All human cells except sex cells</a:t>
            </a:r>
            <a:endParaRPr lang="en-US" b="1" dirty="0" smtClean="0"/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Haploid Cells</a:t>
            </a:r>
            <a:endParaRPr lang="en-US" u="sng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Cells which have only one set of chromosomes (1</a:t>
            </a:r>
            <a:r>
              <a:rPr lang="en-US" i="1" dirty="0" smtClean="0"/>
              <a:t>n</a:t>
            </a:r>
            <a:r>
              <a:rPr lang="en-US" dirty="0" smtClean="0"/>
              <a:t>) </a:t>
            </a:r>
          </a:p>
          <a:p>
            <a:pPr lvl="1" eaLnBrk="1" hangingPunct="1">
              <a:defRPr/>
            </a:pPr>
            <a:r>
              <a:rPr lang="en-US" dirty="0" smtClean="0"/>
              <a:t>Sperm and egg cells</a:t>
            </a:r>
          </a:p>
        </p:txBody>
      </p:sp>
      <p:pic>
        <p:nvPicPr>
          <p:cNvPr id="11407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75" y="471487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8" y="3886200"/>
            <a:ext cx="2538412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47888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0"/>
            <a:ext cx="172402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0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0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0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40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3200">
                <a:effectLst/>
                <a:latin typeface="Tahoma" charset="0"/>
                <a:ea typeface="ＭＳ Ｐゴシック" charset="0"/>
              </a:rPr>
              <a:t>Chromosome deletions / additions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9144000" cy="55626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2800" dirty="0">
                <a:effectLst/>
                <a:latin typeface="Tahoma" charset="0"/>
                <a:ea typeface="ＭＳ Ｐゴシック" charset="0"/>
              </a:rPr>
              <a:t>You can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’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t survive with a missing autosomal chromosome</a:t>
            </a:r>
          </a:p>
          <a:p>
            <a:pPr>
              <a:defRPr/>
            </a:pPr>
            <a:r>
              <a:rPr lang="en-US" sz="2800" dirty="0">
                <a:effectLst/>
                <a:latin typeface="Tahoma" charset="0"/>
                <a:ea typeface="ＭＳ Ｐゴシック" charset="0"/>
              </a:rPr>
              <a:t>You CAN survive with only one 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“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X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”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 chromosome (called Turners Syndrome)</a:t>
            </a:r>
          </a:p>
          <a:p>
            <a:pPr>
              <a:defRPr/>
            </a:pPr>
            <a:r>
              <a:rPr lang="en-US" sz="2800" u="sng" dirty="0">
                <a:effectLst/>
                <a:latin typeface="Tahoma" charset="0"/>
                <a:ea typeface="ＭＳ Ｐゴシック" charset="0"/>
              </a:rPr>
              <a:t>Extra Chromosome Disorders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:</a:t>
            </a:r>
          </a:p>
          <a:p>
            <a:pPr lvl="1">
              <a:defRPr/>
            </a:pPr>
            <a:r>
              <a:rPr lang="en-US" sz="2400" u="sng" dirty="0">
                <a:effectLst/>
                <a:latin typeface="Tahoma" charset="0"/>
                <a:ea typeface="ＭＳ Ｐゴシック" charset="0"/>
              </a:rPr>
              <a:t>Autosomal</a:t>
            </a:r>
            <a:r>
              <a:rPr lang="en-US" sz="2400" dirty="0">
                <a:effectLst/>
                <a:latin typeface="Tahoma" charset="0"/>
                <a:ea typeface="ＭＳ Ｐゴシック" charset="0"/>
              </a:rPr>
              <a:t>:</a:t>
            </a:r>
          </a:p>
          <a:p>
            <a:pPr lvl="2">
              <a:defRPr/>
            </a:pPr>
            <a:r>
              <a:rPr lang="en-US" sz="2000" dirty="0">
                <a:effectLst/>
                <a:latin typeface="Tahoma" charset="0"/>
                <a:ea typeface="ＭＳ Ｐゴシック" charset="0"/>
              </a:rPr>
              <a:t>only individuals will survive if they have an extra chromosome 21 (Down Syndrome)</a:t>
            </a:r>
          </a:p>
          <a:p>
            <a:pPr lvl="1">
              <a:defRPr/>
            </a:pPr>
            <a:r>
              <a:rPr lang="en-US" sz="2400" u="sng" dirty="0">
                <a:effectLst/>
                <a:latin typeface="Tahoma" charset="0"/>
                <a:ea typeface="ＭＳ Ｐゴシック" charset="0"/>
              </a:rPr>
              <a:t>Sex:</a:t>
            </a:r>
          </a:p>
          <a:p>
            <a:pPr lvl="2">
              <a:defRPr/>
            </a:pP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XXy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(</a:t>
            </a: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Klinefelters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Syndrome), XXX (Triple-X Syndrome)</a:t>
            </a:r>
          </a:p>
          <a:p>
            <a:pPr lvl="2">
              <a:defRPr/>
            </a:pP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Xyy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– the only disorder with an extra chromosome that </a:t>
            </a:r>
            <a:r>
              <a:rPr lang="en-US" sz="2000" dirty="0" smtClean="0">
                <a:effectLst/>
                <a:latin typeface="Tahoma" charset="0"/>
                <a:ea typeface="ＭＳ Ｐゴシック" charset="0"/>
              </a:rPr>
              <a:t>doesn’t 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cause issues for the individual</a:t>
            </a:r>
          </a:p>
          <a:p>
            <a:pPr>
              <a:defRPr/>
            </a:pPr>
            <a:endParaRPr lang="en-US" sz="2800" dirty="0">
              <a:effectLst/>
              <a:latin typeface="Tahom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-15240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257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a karyotype?</a:t>
            </a:r>
          </a:p>
          <a:p>
            <a:pPr>
              <a:defRPr/>
            </a:pPr>
            <a:r>
              <a:rPr lang="en-US" dirty="0" smtClean="0"/>
              <a:t>What are some various chromosome errors that can be seen in an karyotype?</a:t>
            </a:r>
          </a:p>
          <a:p>
            <a:pPr>
              <a:defRPr/>
            </a:pPr>
            <a:r>
              <a:rPr lang="en-US" dirty="0" smtClean="0"/>
              <a:t>How many autosomes does a human have? How many sex chromosomes?</a:t>
            </a:r>
          </a:p>
          <a:p>
            <a:pPr>
              <a:defRPr/>
            </a:pPr>
            <a:r>
              <a:rPr lang="en-US" dirty="0" smtClean="0"/>
              <a:t>T / F – The more chromosomes an organisms has the more complex it is</a:t>
            </a:r>
          </a:p>
          <a:p>
            <a:pPr>
              <a:defRPr/>
            </a:pPr>
            <a:r>
              <a:rPr lang="en-US" dirty="0" smtClean="0"/>
              <a:t>What is a diploid cell?  Give an example</a:t>
            </a:r>
          </a:p>
          <a:p>
            <a:pPr>
              <a:defRPr/>
            </a:pPr>
            <a:r>
              <a:rPr lang="en-US" dirty="0" smtClean="0"/>
              <a:t>What is a haploid cell?  Give an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13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3" name="Rectangle 5"/>
          <p:cNvSpPr>
            <a:spLocks noChangeArrowheads="1"/>
          </p:cNvSpPr>
          <p:nvPr/>
        </p:nvSpPr>
        <p:spPr bwMode="auto">
          <a:xfrm>
            <a:off x="1193800" y="304800"/>
            <a:ext cx="566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Objectives</a:t>
            </a: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2374" name="Rectangle 6"/>
          <p:cNvSpPr>
            <a:spLocks noChangeArrowheads="1"/>
          </p:cNvSpPr>
          <p:nvPr/>
        </p:nvSpPr>
        <p:spPr bwMode="auto">
          <a:xfrm>
            <a:off x="838200" y="1066800"/>
            <a:ext cx="76200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Describe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events of cell division in prokaryotes.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Name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two parts of the cell that are equally divided during cell division in eukaryotes.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Summarize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events of interphase.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Describe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stages of mitosis.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Compare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cytokinesis in animal cells with cytokinesis in plant cells.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Explain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how cell division is controlled.</a:t>
            </a: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9600" b="1" u="sng" dirty="0">
                <a:effectLst/>
              </a:rPr>
              <a:t>Cell Division </a:t>
            </a:r>
            <a:endParaRPr lang="en-US" sz="12500" dirty="0"/>
          </a:p>
        </p:txBody>
      </p:sp>
    </p:spTree>
    <p:extLst>
      <p:ext uri="{BB962C8B-B14F-4D97-AF65-F5344CB8AC3E}">
        <p14:creationId xmlns:p14="http://schemas.microsoft.com/office/powerpoint/2010/main" val="290690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/>
              <a:t>Cell division</a:t>
            </a:r>
            <a:r>
              <a:rPr lang="en-US" i="1" u="sng" dirty="0"/>
              <a:t> </a:t>
            </a:r>
            <a:r>
              <a:rPr lang="en-US" i="1" dirty="0"/>
              <a:t>-</a:t>
            </a:r>
          </a:p>
          <a:p>
            <a:pPr lvl="1" eaLnBrk="1" hangingPunct="1">
              <a:defRPr/>
            </a:pPr>
            <a:r>
              <a:rPr lang="en-US" dirty="0"/>
              <a:t>is the process by which cells </a:t>
            </a:r>
            <a:r>
              <a:rPr lang="en-US" b="1" u="sng" dirty="0"/>
              <a:t>reproduce themselves.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01982"/>
            <a:ext cx="87630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89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5" name="Rectangle 5"/>
          <p:cNvSpPr>
            <a:spLocks noChangeArrowheads="1"/>
          </p:cNvSpPr>
          <p:nvPr/>
        </p:nvSpPr>
        <p:spPr bwMode="auto">
          <a:xfrm>
            <a:off x="206375" y="0"/>
            <a:ext cx="7797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35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</a:t>
            </a:r>
            <a:r>
              <a:rPr lang="en-US" sz="35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 </a:t>
            </a:r>
            <a:r>
              <a:rPr lang="en-US" sz="3600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In Prokaryotes</a:t>
            </a: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en-US" sz="36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85446" name="Rectangle 6"/>
          <p:cNvSpPr>
            <a:spLocks noChangeArrowheads="1"/>
          </p:cNvSpPr>
          <p:nvPr/>
        </p:nvSpPr>
        <p:spPr bwMode="auto">
          <a:xfrm>
            <a:off x="231775" y="609600"/>
            <a:ext cx="89122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Binary </a:t>
            </a:r>
            <a:r>
              <a:rPr lang="en-US" sz="32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fission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 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 of a prokaryotic cell into two offspring cells.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73731" name="Picture 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828800"/>
            <a:ext cx="699422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10000" b="1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Cell </a:t>
            </a:r>
            <a:r>
              <a:rPr lang="en-US" sz="100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Cycle</a:t>
            </a:r>
            <a:r>
              <a:rPr lang="en-US" sz="10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100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2844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4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</a:t>
            </a:r>
            <a:r>
              <a:rPr lang="en-US" sz="32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Cycle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 </a:t>
            </a:r>
            <a:endParaRPr lang="en-US" sz="3200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Cycle consisting of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interphase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and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endParaRPr lang="en-US" sz="2800" u="sng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</a:t>
            </a: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division- 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The Process by which </a:t>
            </a: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new cells are produced</a:t>
            </a:r>
            <a:endParaRPr lang="en-US" sz="24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Includes </a:t>
            </a:r>
            <a:r>
              <a:rPr lang="en-US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mitosis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2400" dirty="0">
                <a:cs typeface="+mn-cs"/>
              </a:rPr>
              <a:t>and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r>
              <a:rPr lang="en-US" sz="240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38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38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543800" cy="1431925"/>
          </a:xfrm>
        </p:spPr>
        <p:txBody>
          <a:bodyPr/>
          <a:lstStyle/>
          <a:p>
            <a:r>
              <a:rPr lang="en-US" u="sng" dirty="0" smtClean="0"/>
              <a:t>Cell Cycle In </a:t>
            </a:r>
            <a:r>
              <a:rPr lang="en-US" u="sng" dirty="0"/>
              <a:t>Eukaryotes:</a:t>
            </a:r>
            <a:br>
              <a:rPr lang="en-US" u="sng" dirty="0"/>
            </a:b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3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3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5240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INTERPHASE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8" y="806450"/>
            <a:ext cx="7543800" cy="4114800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Interphase</a:t>
            </a:r>
            <a:r>
              <a:rPr lang="en-US" dirty="0" smtClean="0"/>
              <a:t> </a:t>
            </a:r>
            <a:r>
              <a:rPr lang="en-US" dirty="0"/>
              <a:t>- </a:t>
            </a:r>
            <a:endParaRPr lang="en-US" u="sng" dirty="0"/>
          </a:p>
          <a:p>
            <a:pPr lvl="2" eaLnBrk="1" hangingPunct="1">
              <a:defRPr/>
            </a:pPr>
            <a:r>
              <a:rPr lang="en-US" dirty="0"/>
              <a:t>Time between </a:t>
            </a:r>
            <a:r>
              <a:rPr lang="en-US" dirty="0">
                <a:solidFill>
                  <a:srgbClr val="FFFF00"/>
                </a:solidFill>
              </a:rPr>
              <a:t>cellular division</a:t>
            </a:r>
          </a:p>
          <a:p>
            <a:pPr lvl="2" eaLnBrk="1" hangingPunct="1">
              <a:defRPr/>
            </a:pPr>
            <a:r>
              <a:rPr lang="en-US" dirty="0">
                <a:solidFill>
                  <a:srgbClr val="FFFF00"/>
                </a:solidFill>
              </a:rPr>
              <a:t>Majority </a:t>
            </a:r>
            <a:r>
              <a:rPr lang="en-US" dirty="0"/>
              <a:t>of the life cycle of a </a:t>
            </a:r>
            <a:r>
              <a:rPr lang="en-US" dirty="0" smtClean="0"/>
              <a:t>cell</a:t>
            </a:r>
          </a:p>
          <a:p>
            <a:pPr lvl="2" eaLnBrk="1" hangingPunct="1">
              <a:defRPr/>
            </a:pPr>
            <a:r>
              <a:rPr lang="en-US" dirty="0" smtClean="0"/>
              <a:t>Cell carries out </a:t>
            </a:r>
            <a:r>
              <a:rPr lang="en-US" dirty="0" smtClean="0">
                <a:solidFill>
                  <a:srgbClr val="FFFF00"/>
                </a:solidFill>
              </a:rPr>
              <a:t>regular functions</a:t>
            </a:r>
            <a:r>
              <a:rPr lang="en-US" dirty="0" smtClean="0"/>
              <a:t>.</a:t>
            </a:r>
          </a:p>
          <a:p>
            <a:pPr lvl="2" eaLnBrk="1" hangingPunct="1">
              <a:defRPr/>
            </a:pPr>
            <a:r>
              <a:rPr lang="en-US" dirty="0" smtClean="0"/>
              <a:t>Cell also </a:t>
            </a:r>
            <a:r>
              <a:rPr lang="en-US" dirty="0" smtClean="0">
                <a:solidFill>
                  <a:srgbClr val="FFFF00"/>
                </a:solidFill>
              </a:rPr>
              <a:t>prepares</a:t>
            </a:r>
            <a:r>
              <a:rPr lang="en-US" dirty="0" smtClean="0"/>
              <a:t> for next division</a:t>
            </a:r>
          </a:p>
          <a:p>
            <a:pPr lvl="2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u="sng" dirty="0" smtClean="0"/>
              <a:t>Stages</a:t>
            </a:r>
            <a:r>
              <a:rPr lang="en-US" dirty="0" smtClean="0"/>
              <a:t> (see diagram for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what’s occurring in </a:t>
            </a:r>
            <a:br>
              <a:rPr lang="en-US" dirty="0" smtClean="0"/>
            </a:br>
            <a:r>
              <a:rPr lang="en-US" dirty="0" smtClean="0"/>
              <a:t> each stage)</a:t>
            </a:r>
          </a:p>
          <a:p>
            <a:pPr lvl="2" eaLnBrk="1" hangingPunct="1">
              <a:defRPr/>
            </a:pPr>
            <a:r>
              <a:rPr lang="en-US" dirty="0" smtClean="0"/>
              <a:t>G1</a:t>
            </a:r>
          </a:p>
          <a:p>
            <a:pPr lvl="2" eaLnBrk="1" hangingPunct="1">
              <a:defRPr/>
            </a:pPr>
            <a:r>
              <a:rPr lang="en-US" dirty="0" smtClean="0"/>
              <a:t>S1</a:t>
            </a:r>
          </a:p>
          <a:p>
            <a:pPr lvl="2" eaLnBrk="1" hangingPunct="1">
              <a:defRPr/>
            </a:pPr>
            <a:r>
              <a:rPr lang="en-US" dirty="0" smtClean="0"/>
              <a:t>G2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778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68" y="3200400"/>
            <a:ext cx="3684232" cy="36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Screen Shot 2015-02-17 at 3.20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00" y="0"/>
            <a:ext cx="346710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3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82600"/>
            <a:ext cx="6416675" cy="638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WordArt 6"/>
          <p:cNvSpPr>
            <a:spLocks noChangeArrowheads="1" noChangeShapeType="1" noTextEdit="1"/>
          </p:cNvSpPr>
          <p:nvPr/>
        </p:nvSpPr>
        <p:spPr bwMode="auto">
          <a:xfrm>
            <a:off x="228600" y="3352800"/>
            <a:ext cx="1828800" cy="550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G2 Stage</a:t>
            </a:r>
          </a:p>
        </p:txBody>
      </p:sp>
      <p:sp>
        <p:nvSpPr>
          <p:cNvPr id="78853" name="WordArt 7"/>
          <p:cNvSpPr>
            <a:spLocks noChangeArrowheads="1" noChangeShapeType="1" noTextEdit="1"/>
          </p:cNvSpPr>
          <p:nvPr/>
        </p:nvSpPr>
        <p:spPr bwMode="auto">
          <a:xfrm>
            <a:off x="6629400" y="6248400"/>
            <a:ext cx="1828800" cy="550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S phase</a:t>
            </a:r>
          </a:p>
        </p:txBody>
      </p:sp>
      <p:sp>
        <p:nvSpPr>
          <p:cNvPr id="78854" name="WordArt 8"/>
          <p:cNvSpPr>
            <a:spLocks noChangeArrowheads="1" noChangeShapeType="1" noTextEdit="1"/>
          </p:cNvSpPr>
          <p:nvPr/>
        </p:nvSpPr>
        <p:spPr bwMode="auto">
          <a:xfrm>
            <a:off x="7239000" y="1354138"/>
            <a:ext cx="1828800" cy="550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G1 phase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37" name="Rectangle 5"/>
          <p:cNvSpPr>
            <a:spLocks noChangeArrowheads="1"/>
          </p:cNvSpPr>
          <p:nvPr/>
        </p:nvSpPr>
        <p:spPr bwMode="auto">
          <a:xfrm>
            <a:off x="914400" y="304800"/>
            <a:ext cx="7188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3 Parts of Interphase: </a:t>
            </a:r>
            <a:br>
              <a:rPr lang="en-US" sz="44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endParaRPr lang="en-US" sz="4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44838" name="Rectangle 6"/>
          <p:cNvSpPr>
            <a:spLocks noChangeArrowheads="1"/>
          </p:cNvSpPr>
          <p:nvPr/>
        </p:nvSpPr>
        <p:spPr bwMode="auto">
          <a:xfrm>
            <a:off x="0" y="6731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-- Cell Growth (duplicate organelles)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-- DNA replication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-- Growth and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preparation for cell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0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cells that do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not again prepare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for replication –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basically stay in G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phase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48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835150"/>
            <a:ext cx="5181600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4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4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4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379"/>
            <a:ext cx="7010400" cy="679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24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Interphase</a:t>
            </a:r>
          </a:p>
        </p:txBody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Cell preparing 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for next division</a:t>
            </a:r>
          </a:p>
        </p:txBody>
      </p:sp>
      <p:pic>
        <p:nvPicPr>
          <p:cNvPr id="129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432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9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75" y="9525"/>
            <a:ext cx="4965700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cell cyc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2238"/>
            <a:ext cx="6553200" cy="673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387"/>
            <a:ext cx="7543800" cy="1431925"/>
          </a:xfrm>
        </p:spPr>
        <p:txBody>
          <a:bodyPr/>
          <a:lstStyle/>
          <a:p>
            <a:r>
              <a:rPr lang="en-US" dirty="0" smtClean="0"/>
              <a:t>2/27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257800"/>
          </a:xfrm>
        </p:spPr>
        <p:txBody>
          <a:bodyPr/>
          <a:lstStyle/>
          <a:p>
            <a:r>
              <a:rPr lang="en-US" dirty="0" smtClean="0">
                <a:effectLst/>
              </a:rPr>
              <a:t>What is the goal of cell respiration?</a:t>
            </a:r>
          </a:p>
          <a:p>
            <a:r>
              <a:rPr lang="en-US" u="sng" dirty="0" smtClean="0">
                <a:effectLst/>
              </a:rPr>
              <a:t>Today:</a:t>
            </a:r>
            <a:endParaRPr lang="en-US" b="1" dirty="0" smtClean="0">
              <a:effectLst/>
            </a:endParaRPr>
          </a:p>
          <a:p>
            <a:r>
              <a:rPr lang="en-US" dirty="0" smtClean="0">
                <a:effectLst/>
              </a:rPr>
              <a:t>Start new chapter</a:t>
            </a:r>
          </a:p>
          <a:p>
            <a:pPr lvl="1"/>
            <a:r>
              <a:rPr lang="en-US" dirty="0" smtClean="0">
                <a:effectLst/>
              </a:rPr>
              <a:t>We have 5 chapters to complete in 2 months (less than two weeks per chapter)</a:t>
            </a:r>
          </a:p>
          <a:p>
            <a:r>
              <a:rPr lang="en-US" u="sng" dirty="0" smtClean="0">
                <a:effectLst/>
              </a:rPr>
              <a:t>DIRECTIONS</a:t>
            </a:r>
            <a:r>
              <a:rPr lang="en-US" dirty="0">
                <a:effectLst/>
              </a:rPr>
              <a:t>:  Read pages 274-278 </a:t>
            </a:r>
            <a:r>
              <a:rPr lang="en-US" dirty="0" smtClean="0">
                <a:effectLst/>
              </a:rPr>
              <a:t>and fill out </a:t>
            </a:r>
            <a:r>
              <a:rPr lang="en-US" smtClean="0">
                <a:effectLst/>
              </a:rPr>
              <a:t>yor </a:t>
            </a:r>
            <a:r>
              <a:rPr lang="en-US" dirty="0" smtClean="0">
                <a:effectLst/>
              </a:rPr>
              <a:t>packet </a:t>
            </a:r>
            <a:r>
              <a:rPr lang="en-US" smtClean="0">
                <a:effectLst/>
              </a:rPr>
              <a:t>as you </a:t>
            </a:r>
            <a:r>
              <a:rPr lang="en-US" dirty="0">
                <a:effectLst/>
              </a:rPr>
              <a:t>read.</a:t>
            </a:r>
            <a:br>
              <a:rPr lang="en-US" dirty="0">
                <a:effectLst/>
              </a:rPr>
            </a:b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Then complete the book assignment (</a:t>
            </a:r>
            <a:r>
              <a:rPr lang="en-US" dirty="0" err="1" smtClean="0">
                <a:effectLst/>
              </a:rPr>
              <a:t>pg</a:t>
            </a:r>
            <a:r>
              <a:rPr lang="en-US" dirty="0" smtClean="0">
                <a:effectLst/>
              </a:rPr>
              <a:t> 278 #1a and B and 2 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843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10207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Interphase – Cell diagram</a:t>
            </a:r>
          </a:p>
        </p:txBody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652938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2948" name="Picture 3" descr="interpha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3560763"/>
            <a:ext cx="3411538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Time spent in interphase vs. mitosis</a:t>
            </a:r>
          </a:p>
        </p:txBody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Average eukaryotic cell cycle takes 24 hours</a:t>
            </a:r>
          </a:p>
          <a:p>
            <a:pPr lvl="1" eaLnBrk="1" hangingPunct="1">
              <a:defRPr/>
            </a:pPr>
            <a:r>
              <a:rPr lang="en-US" smtClean="0"/>
              <a:t>Time spent in interphase </a:t>
            </a:r>
            <a:r>
              <a:rPr lang="en-US" smtClean="0">
                <a:sym typeface="Wingdings" charset="0"/>
              </a:rPr>
              <a:t></a:t>
            </a:r>
            <a:r>
              <a:rPr lang="en-US" smtClean="0"/>
              <a:t> 22–23 hours</a:t>
            </a:r>
          </a:p>
          <a:p>
            <a:pPr lvl="1" eaLnBrk="1" hangingPunct="1">
              <a:defRPr/>
            </a:pPr>
            <a:r>
              <a:rPr lang="en-US" smtClean="0"/>
              <a:t>Mitosis takes only about </a:t>
            </a:r>
            <a:r>
              <a:rPr lang="en-US" smtClean="0">
                <a:sym typeface="Wingdings" charset="0"/>
              </a:rPr>
              <a:t></a:t>
            </a:r>
            <a:r>
              <a:rPr lang="en-US" smtClean="0"/>
              <a:t> 1-2 hours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-152399"/>
            <a:ext cx="7543800" cy="990600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/14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105400"/>
          </a:xfrm>
        </p:spPr>
        <p:txBody>
          <a:bodyPr/>
          <a:lstStyle/>
          <a:p>
            <a:r>
              <a:rPr lang="en-US" dirty="0" smtClean="0"/>
              <a:t>What typically happens if an embryo gets an extra chromosome?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</a:t>
            </a:r>
          </a:p>
          <a:p>
            <a:pPr lvl="1"/>
            <a:r>
              <a:rPr lang="en-US" dirty="0" smtClean="0"/>
              <a:t>Turn in karyotype</a:t>
            </a:r>
          </a:p>
          <a:p>
            <a:pPr lvl="1"/>
            <a:r>
              <a:rPr lang="en-US" dirty="0" smtClean="0"/>
              <a:t>Talk about mitosis – notes page 6</a:t>
            </a:r>
          </a:p>
          <a:p>
            <a:pPr lvl="1"/>
            <a:r>
              <a:rPr lang="en-US" dirty="0" smtClean="0"/>
              <a:t>Quiz </a:t>
            </a:r>
          </a:p>
          <a:p>
            <a:pPr lvl="1"/>
            <a:endParaRPr lang="en-US" dirty="0"/>
          </a:p>
          <a:p>
            <a:pPr lvl="1"/>
            <a:r>
              <a:rPr lang="en-US" u="sng" dirty="0" smtClean="0"/>
              <a:t>HOMEWORK</a:t>
            </a:r>
            <a:r>
              <a:rPr lang="en-US" dirty="0" smtClean="0"/>
              <a:t> – If you have a smartphone, download a free MITOSIS app.  We will be looking at these on Monday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772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does a cell replicate it’s DNA in interphase?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Go over quizzes</a:t>
            </a:r>
          </a:p>
          <a:p>
            <a:pPr lvl="1"/>
            <a:r>
              <a:rPr lang="en-US" dirty="0" smtClean="0"/>
              <a:t>Review the stages of mitosis</a:t>
            </a:r>
          </a:p>
          <a:p>
            <a:pPr lvl="1"/>
            <a:r>
              <a:rPr lang="en-US" dirty="0" smtClean="0"/>
              <a:t>Did you download the app??</a:t>
            </a:r>
          </a:p>
          <a:p>
            <a:pPr lvl="1"/>
            <a:r>
              <a:rPr lang="en-US" dirty="0" smtClean="0"/>
              <a:t>Online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095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2500" dirty="0"/>
              <a:t>MITOSIS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97" name="Rectangle 5"/>
          <p:cNvSpPr>
            <a:spLocks noChangeArrowheads="1"/>
          </p:cNvSpPr>
          <p:nvPr/>
        </p:nvSpPr>
        <p:spPr bwMode="auto">
          <a:xfrm>
            <a:off x="0" y="228600"/>
            <a:ext cx="8483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+mn-cs"/>
              </a:rPr>
              <a:t>–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Mitosis and Cytokinesis</a:t>
            </a: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60198" name="Rectangle 6"/>
          <p:cNvSpPr>
            <a:spLocks noChangeArrowheads="1"/>
          </p:cNvSpPr>
          <p:nvPr/>
        </p:nvSpPr>
        <p:spPr bwMode="auto">
          <a:xfrm>
            <a:off x="711200" y="1066800"/>
            <a:ext cx="7772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Mitosis -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Process which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ONE cell divides into TWO genetically identical cells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Asexual reproduction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Stages of Mitosis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Metaphase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Anaphase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Telophase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60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2971800"/>
            <a:ext cx="3759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6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6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60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60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60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60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60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60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60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Review:</a:t>
            </a:r>
          </a:p>
        </p:txBody>
      </p:sp>
      <p:sp>
        <p:nvSpPr>
          <p:cNvPr id="133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mitosis?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Why do cells replicate their DNA before mitosis?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many chromosomes do humans have?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many autosomes?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738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2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-19050"/>
            <a:ext cx="78486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875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Cell Cycle Assignment – 35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7275" y="1755775"/>
            <a:ext cx="7543800" cy="4114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You will be drawing the 6 phases of the cell cycle and give a description of each, including:</a:t>
            </a:r>
          </a:p>
          <a:p>
            <a:pPr lvl="1">
              <a:defRPr/>
            </a:pPr>
            <a:r>
              <a:rPr lang="en-US" dirty="0" smtClean="0"/>
              <a:t>Interphase</a:t>
            </a:r>
          </a:p>
          <a:p>
            <a:pPr lvl="1">
              <a:defRPr/>
            </a:pPr>
            <a:r>
              <a:rPr lang="en-US" dirty="0" smtClean="0"/>
              <a:t>Prophase</a:t>
            </a:r>
          </a:p>
          <a:p>
            <a:pPr lvl="1">
              <a:defRPr/>
            </a:pPr>
            <a:r>
              <a:rPr lang="en-US" dirty="0" smtClean="0"/>
              <a:t>Metaphase</a:t>
            </a:r>
          </a:p>
          <a:p>
            <a:pPr lvl="1">
              <a:defRPr/>
            </a:pPr>
            <a:r>
              <a:rPr lang="en-US" dirty="0" smtClean="0"/>
              <a:t>Anaphase</a:t>
            </a:r>
          </a:p>
          <a:p>
            <a:pPr lvl="1">
              <a:defRPr/>
            </a:pPr>
            <a:r>
              <a:rPr lang="en-US" dirty="0" err="1" smtClean="0"/>
              <a:t>Telophase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Cytokinesis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4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9216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0"/>
            <a:ext cx="6362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macromolecule makes up your chromosomes?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Start discussing the new chapter on cell division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Keystone test – 2 months</a:t>
            </a:r>
          </a:p>
          <a:p>
            <a:pPr lvl="1"/>
            <a:r>
              <a:rPr lang="en-US" dirty="0" smtClean="0"/>
              <a:t>5 chapters to get through…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20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0" dirty="0" smtClean="0"/>
              <a:t>Stages of </a:t>
            </a:r>
            <a:br>
              <a:rPr lang="en-US" sz="12000" dirty="0" smtClean="0"/>
            </a:br>
            <a:r>
              <a:rPr lang="en-US" sz="12000" dirty="0" smtClean="0"/>
              <a:t>Mitosis</a:t>
            </a:r>
            <a:endParaRPr lang="en-US" sz="12000" dirty="0"/>
          </a:p>
        </p:txBody>
      </p:sp>
    </p:spTree>
    <p:extLst>
      <p:ext uri="{BB962C8B-B14F-4D97-AF65-F5344CB8AC3E}">
        <p14:creationId xmlns:p14="http://schemas.microsoft.com/office/powerpoint/2010/main" val="40192778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438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Prophase</a:t>
            </a:r>
          </a:p>
        </p:txBody>
      </p:sp>
      <p:sp>
        <p:nvSpPr>
          <p:cNvPr id="128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7848600" cy="4648200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Chromatin</a:t>
            </a:r>
            <a:r>
              <a:rPr lang="en-US" sz="2800" dirty="0" smtClean="0">
                <a:cs typeface="+mn-cs"/>
              </a:rPr>
              <a:t> coils into </a:t>
            </a:r>
            <a:r>
              <a:rPr lang="en-US" sz="2800" dirty="0" smtClean="0">
                <a:solidFill>
                  <a:srgbClr val="FFFF00"/>
                </a:solidFill>
                <a:cs typeface="+mn-cs"/>
              </a:rPr>
              <a:t>chromosomes</a:t>
            </a:r>
            <a:r>
              <a:rPr lang="en-US" sz="2800" dirty="0" smtClean="0">
                <a:cs typeface="+mn-cs"/>
              </a:rPr>
              <a:t> </a:t>
            </a:r>
            <a:br>
              <a:rPr lang="en-US" sz="2800" dirty="0" smtClean="0">
                <a:cs typeface="+mn-cs"/>
              </a:rPr>
            </a:br>
            <a:r>
              <a:rPr lang="en-US" sz="2800" dirty="0" smtClean="0">
                <a:cs typeface="+mn-cs"/>
              </a:rPr>
              <a:t>(remember DNA was duplicated in</a:t>
            </a:r>
            <a:br>
              <a:rPr lang="en-US" sz="2800" dirty="0" smtClean="0">
                <a:cs typeface="+mn-cs"/>
              </a:rPr>
            </a:br>
            <a:r>
              <a:rPr lang="en-US" sz="2800" dirty="0" smtClean="0">
                <a:cs typeface="+mn-cs"/>
              </a:rPr>
              <a:t> the S phase)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Nuclear membrane </a:t>
            </a:r>
            <a:r>
              <a:rPr lang="en-US" sz="2800" dirty="0" smtClean="0">
                <a:cs typeface="+mn-cs"/>
              </a:rPr>
              <a:t>breaks down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Centrioles m</a:t>
            </a:r>
            <a:r>
              <a:rPr lang="en-US" sz="2400" dirty="0" smtClean="0"/>
              <a:t>ove towards poles of cell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Spindle fibers </a:t>
            </a:r>
            <a:r>
              <a:rPr lang="en-US" sz="2800" dirty="0" smtClean="0">
                <a:cs typeface="+mn-cs"/>
              </a:rPr>
              <a:t>appear</a:t>
            </a:r>
          </a:p>
          <a:p>
            <a:pPr marL="914400" lvl="1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Microtubules</a:t>
            </a:r>
            <a:r>
              <a:rPr lang="en-US" sz="2400" dirty="0" smtClean="0"/>
              <a:t> that radiates from centrioles and attach to chromosomes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CC00"/>
                </a:solidFill>
                <a:cs typeface="+mn-cs"/>
              </a:rPr>
              <a:t>(Centrosomes – made up of two centrioles – move to cell poles)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128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104" y="0"/>
            <a:ext cx="298289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 descr="Screen Shot 2015-02-17 at 3.21.0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783" y="5019155"/>
            <a:ext cx="332740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8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8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8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8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8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8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49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610600" cy="659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0800"/>
            <a:ext cx="7543800" cy="787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Metaphase</a:t>
            </a:r>
          </a:p>
        </p:txBody>
      </p:sp>
      <p:sp>
        <p:nvSpPr>
          <p:cNvPr id="129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5275" y="823913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Spindles move </a:t>
            </a:r>
            <a:r>
              <a:rPr lang="en-US" dirty="0">
                <a:solidFill>
                  <a:srgbClr val="FFFF00"/>
                </a:solidFill>
                <a:cs typeface="+mn-cs"/>
              </a:rPr>
              <a:t>s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ister chromatids </a:t>
            </a:r>
            <a:r>
              <a:rPr lang="en-US" dirty="0" smtClean="0">
                <a:cs typeface="+mn-cs"/>
              </a:rPr>
              <a:t>to the equator of the cell</a:t>
            </a:r>
          </a:p>
          <a:p>
            <a:pPr eaLnBrk="1" hangingPunct="1">
              <a:defRPr/>
            </a:pPr>
            <a:r>
              <a:rPr lang="en-US" dirty="0">
                <a:cs typeface="+mn-cs"/>
              </a:rPr>
              <a:t>(</a:t>
            </a:r>
            <a:r>
              <a:rPr lang="en-US" dirty="0" smtClean="0">
                <a:cs typeface="+mn-cs"/>
              </a:rPr>
              <a:t>This is when process is interrupted for a karyotype)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“M” = middle</a:t>
            </a:r>
          </a:p>
        </p:txBody>
      </p:sp>
      <p:pic>
        <p:nvPicPr>
          <p:cNvPr id="129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539" y="3100300"/>
            <a:ext cx="5105400" cy="372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" name="Picture 1" descr="Screen Shot 2015-02-17 at 3.21.1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" y="4038600"/>
            <a:ext cx="4164504" cy="247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9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60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23938"/>
            <a:ext cx="8001000" cy="583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Anaphase</a:t>
            </a:r>
          </a:p>
        </p:txBody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2954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Sister chromatids pulled </a:t>
            </a:r>
            <a:r>
              <a:rPr lang="en-US" u="sng" dirty="0" smtClean="0">
                <a:cs typeface="+mn-cs"/>
              </a:rPr>
              <a:t>apart</a:t>
            </a:r>
            <a:r>
              <a:rPr lang="en-US" dirty="0" smtClean="0">
                <a:cs typeface="+mn-cs"/>
              </a:rPr>
              <a:t> into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daughter chromatids </a:t>
            </a:r>
            <a:r>
              <a:rPr lang="en-US" dirty="0" smtClean="0">
                <a:cs typeface="+mn-cs"/>
              </a:rPr>
              <a:t>by spindle fibers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Daughter chromatids move towards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poles of cell</a:t>
            </a:r>
          </a:p>
        </p:txBody>
      </p:sp>
      <p:pic>
        <p:nvPicPr>
          <p:cNvPr id="130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41650"/>
            <a:ext cx="5029200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" name="Picture 1" descr="Screen Shot 2015-02-17 at 3.21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92" y="3657600"/>
            <a:ext cx="3902908" cy="2986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7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5438"/>
            <a:ext cx="8610600" cy="653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52388" y="0"/>
            <a:ext cx="8077201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cs typeface="+mj-cs"/>
              </a:rPr>
              <a:t>Telophase and </a:t>
            </a:r>
            <a:br>
              <a:rPr lang="en-US" sz="4000" smtClean="0">
                <a:cs typeface="+mj-cs"/>
              </a:rPr>
            </a:br>
            <a:r>
              <a:rPr lang="en-US" sz="4000" smtClean="0">
                <a:cs typeface="+mj-cs"/>
              </a:rPr>
              <a:t>Cytokinesis</a:t>
            </a:r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Chromosomes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unwind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Nucleus starts to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reform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Spindles start to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disappear</a:t>
            </a:r>
          </a:p>
          <a:p>
            <a:pPr eaLnBrk="1" hangingPunct="1">
              <a:defRPr/>
            </a:pPr>
            <a:r>
              <a:rPr lang="en-US" u="sng" dirty="0" smtClean="0">
                <a:solidFill>
                  <a:srgbClr val="FFFF00"/>
                </a:solidFill>
                <a:cs typeface="+mn-cs"/>
              </a:rPr>
              <a:t>Cleavage furrow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en-US" dirty="0" smtClean="0">
                <a:cs typeface="+mn-cs"/>
              </a:rPr>
              <a:t/>
            </a:r>
            <a:br>
              <a:rPr lang="en-US" dirty="0" smtClean="0">
                <a:cs typeface="+mn-cs"/>
              </a:rPr>
            </a:br>
            <a:r>
              <a:rPr lang="en-US" dirty="0" smtClean="0">
                <a:cs typeface="+mn-cs"/>
              </a:rPr>
              <a:t>appears –</a:t>
            </a:r>
            <a:r>
              <a:rPr lang="en-US" dirty="0">
                <a:cs typeface="+mn-cs"/>
              </a:rPr>
              <a:t> </a:t>
            </a:r>
            <a:r>
              <a:rPr lang="en-US" dirty="0" smtClean="0">
                <a:cs typeface="+mn-cs"/>
              </a:rPr>
              <a:t>indentation where</a:t>
            </a:r>
            <a:br>
              <a:rPr lang="en-US" dirty="0" smtClean="0">
                <a:cs typeface="+mn-cs"/>
              </a:rPr>
            </a:br>
            <a:r>
              <a:rPr lang="en-US" dirty="0" smtClean="0">
                <a:cs typeface="+mn-cs"/>
              </a:rPr>
              <a:t> cells will split</a:t>
            </a:r>
          </a:p>
        </p:txBody>
      </p:sp>
      <p:pic>
        <p:nvPicPr>
          <p:cNvPr id="13015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294" y="2819400"/>
            <a:ext cx="3529012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15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124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" name="Picture 2" descr="Screen Shot 2015-02-17 at 3.22.0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4648200"/>
            <a:ext cx="5856743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01379" name="Picture 3" descr="tel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0"/>
            <a:ext cx="5257800" cy="457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 descr="cell stru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3384550"/>
            <a:ext cx="25527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1" name="Picture 5" descr="prophas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92588"/>
            <a:ext cx="26797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80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5" y="0"/>
            <a:ext cx="599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680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3857625" cy="348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7000" u="sng" dirty="0" smtClean="0">
                <a:cs typeface="+mj-cs"/>
              </a:rPr>
              <a:t>Chapter 10 </a:t>
            </a:r>
            <a:r>
              <a:rPr lang="en-US" sz="7000" dirty="0" smtClean="0">
                <a:cs typeface="+mj-cs"/>
              </a:rPr>
              <a:t>– Cell Growth, Division and Replication</a:t>
            </a:r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4114800"/>
            <a:ext cx="442118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17" name="Rectangle 5"/>
          <p:cNvSpPr>
            <a:spLocks noChangeArrowheads="1"/>
          </p:cNvSpPr>
          <p:nvPr/>
        </p:nvSpPr>
        <p:spPr bwMode="auto">
          <a:xfrm>
            <a:off x="990600" y="304800"/>
            <a:ext cx="566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8518" name="Rectangle 6"/>
          <p:cNvSpPr>
            <a:spLocks noChangeArrowheads="1"/>
          </p:cNvSpPr>
          <p:nvPr/>
        </p:nvSpPr>
        <p:spPr bwMode="auto">
          <a:xfrm>
            <a:off x="711200" y="1828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splitting into two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new cells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0885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0"/>
            <a:ext cx="371475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8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304800"/>
            <a:ext cx="84582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Mitosis in Plants </a:t>
            </a:r>
            <a:r>
              <a:rPr lang="en-US" dirty="0" err="1" smtClean="0"/>
              <a:t>vs</a:t>
            </a:r>
            <a:r>
              <a:rPr lang="en-US" dirty="0" smtClean="0"/>
              <a:t> Animals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/>
              <a:t>Animal Cells</a:t>
            </a:r>
          </a:p>
          <a:p>
            <a:pPr lvl="1" eaLnBrk="1" hangingPunct="1">
              <a:defRPr/>
            </a:pPr>
            <a:r>
              <a:rPr lang="en-US" u="sng" dirty="0"/>
              <a:t>Cleavage furrow  </a:t>
            </a:r>
            <a:r>
              <a:rPr lang="en-US" dirty="0"/>
              <a:t>–</a:t>
            </a:r>
          </a:p>
          <a:p>
            <a:pPr lvl="2" eaLnBrk="1" hangingPunct="1">
              <a:defRPr/>
            </a:pPr>
            <a:r>
              <a:rPr lang="en-US" dirty="0"/>
              <a:t> indentation where</a:t>
            </a:r>
            <a:br>
              <a:rPr lang="en-US" dirty="0"/>
            </a:br>
            <a:r>
              <a:rPr lang="en-US" dirty="0"/>
              <a:t> cells will split and separate into two cells</a:t>
            </a:r>
          </a:p>
          <a:p>
            <a:pPr eaLnBrk="1" hangingPunct="1">
              <a:defRPr/>
            </a:pPr>
            <a:r>
              <a:rPr lang="en-US" u="sng" dirty="0"/>
              <a:t>Plant Cells</a:t>
            </a:r>
          </a:p>
          <a:p>
            <a:pPr lvl="1" eaLnBrk="1" hangingPunct="1">
              <a:defRPr/>
            </a:pPr>
            <a:r>
              <a:rPr lang="en-US" b="1" dirty="0"/>
              <a:t>cell plate</a:t>
            </a:r>
            <a:r>
              <a:rPr lang="en-US" dirty="0"/>
              <a:t> separates the dividing cell into two cells.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590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543800" cy="1431925"/>
          </a:xfrm>
        </p:spPr>
        <p:txBody>
          <a:bodyPr/>
          <a:lstStyle/>
          <a:p>
            <a:r>
              <a:rPr lang="en-US" dirty="0" smtClean="0"/>
              <a:t>3/18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029200"/>
          </a:xfrm>
        </p:spPr>
        <p:txBody>
          <a:bodyPr/>
          <a:lstStyle/>
          <a:p>
            <a:r>
              <a:rPr lang="en-US" dirty="0" smtClean="0"/>
              <a:t>In which stage of mitosis are the chromosomes aligned in the middle of the cell?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mitosis</a:t>
            </a:r>
          </a:p>
          <a:p>
            <a:pPr lvl="1"/>
            <a:r>
              <a:rPr lang="en-US" dirty="0" smtClean="0"/>
              <a:t>Discuss control of the cell cycle and cancer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TEST </a:t>
            </a:r>
            <a:r>
              <a:rPr lang="en-US" dirty="0" smtClean="0">
                <a:sym typeface="Wingdings"/>
              </a:rPr>
              <a:t> Friday</a:t>
            </a:r>
          </a:p>
          <a:p>
            <a:pPr lvl="1"/>
            <a:r>
              <a:rPr lang="en-US" dirty="0" smtClean="0">
                <a:sym typeface="Wingdings"/>
              </a:rPr>
              <a:t>Study Guide  Friday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86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Mitosis (assignment page)</a:t>
            </a:r>
          </a:p>
          <a:p>
            <a:r>
              <a:rPr lang="en-US" dirty="0">
                <a:hlinkClick r:id="rId2"/>
              </a:rPr>
              <a:t>http://www.cellsalive.com/</a:t>
            </a:r>
            <a:r>
              <a:rPr lang="en-US" dirty="0" smtClean="0">
                <a:hlinkClick r:id="rId2"/>
              </a:rPr>
              <a:t>mitosis.htm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830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3/26 ATB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7543800" cy="4648200"/>
          </a:xfrm>
        </p:spPr>
        <p:txBody>
          <a:bodyPr/>
          <a:lstStyle/>
          <a:p>
            <a:r>
              <a:rPr lang="en-US" dirty="0" smtClean="0"/>
              <a:t>In which stage of mitosis do the sister chromatids split apart?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mitosis</a:t>
            </a:r>
          </a:p>
          <a:p>
            <a:pPr lvl="1"/>
            <a:r>
              <a:rPr lang="en-US" dirty="0" smtClean="0"/>
              <a:t>Late karyotyping assignments?</a:t>
            </a:r>
          </a:p>
          <a:p>
            <a:pPr lvl="1"/>
            <a:r>
              <a:rPr lang="en-US" dirty="0" smtClean="0"/>
              <a:t>Notes  - page 7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Take home quiz – DUE TOMORROW!!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723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Cell Cycle Review Questions</a:t>
            </a:r>
          </a:p>
        </p:txBody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1"/>
            <a:ext cx="9133899" cy="51054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effectLst/>
              </a:rPr>
              <a:t>What is the main difference between plant and animal cell division?</a:t>
            </a:r>
          </a:p>
          <a:p>
            <a:pPr eaLnBrk="1" hangingPunct="1">
              <a:defRPr/>
            </a:pPr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is the process of cell division called for a bacterial cell? </a:t>
            </a:r>
          </a:p>
          <a:p>
            <a:r>
              <a:rPr lang="en-US" sz="2400" dirty="0">
                <a:effectLst/>
              </a:rPr>
              <a:t>What is interphase </a:t>
            </a:r>
            <a:endParaRPr lang="en-US" sz="2400" dirty="0" smtClean="0"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If you can’t see the coiled chromosomes, then what phase is the cell in?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What are the spindle fibers made of?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What is chromatin?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How long is interphase (on a 24 hour scale)?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How long is mitosis (on a 24 hour scale)?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What occurs in metaphase?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What occurs in anaphase?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What is occurring in prophase?</a:t>
            </a:r>
          </a:p>
          <a:p>
            <a:pPr eaLnBrk="1" hangingPunct="1">
              <a:defRPr/>
            </a:pPr>
            <a:endParaRPr lang="en-US" sz="2400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7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7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7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7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7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7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7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79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79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79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79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7200"/>
            <a:ext cx="2789497" cy="5791200"/>
          </a:xfrm>
        </p:spPr>
        <p:txBody>
          <a:bodyPr/>
          <a:lstStyle/>
          <a:p>
            <a:r>
              <a:rPr lang="en-US" dirty="0" smtClean="0"/>
              <a:t>Answer the questions using the diagram showing the stages of mitosis</a:t>
            </a:r>
            <a:endParaRPr lang="en-US" dirty="0"/>
          </a:p>
        </p:txBody>
      </p:sp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497" y="5448"/>
            <a:ext cx="6381199" cy="688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41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631"/>
            <a:ext cx="9144000" cy="1164569"/>
          </a:xfrm>
        </p:spPr>
        <p:txBody>
          <a:bodyPr/>
          <a:lstStyle/>
          <a:p>
            <a:pPr lvl="0"/>
            <a:r>
              <a:rPr lang="en-US" sz="3500" u="sng" dirty="0">
                <a:effectLst/>
              </a:rPr>
              <a:t>Answer the following questions about mitosis using the diagram above</a:t>
            </a:r>
            <a:r>
              <a:rPr lang="en-US" sz="3500" dirty="0">
                <a:effectLst/>
              </a:rPr>
              <a:t>:</a:t>
            </a:r>
            <a:br>
              <a:rPr lang="en-US" sz="3500" dirty="0">
                <a:effectLst/>
              </a:rPr>
            </a:br>
            <a:endParaRPr lang="en-US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876800"/>
          </a:xfrm>
        </p:spPr>
        <p:txBody>
          <a:bodyPr/>
          <a:lstStyle/>
          <a:p>
            <a:pPr marL="914400" lvl="1" indent="-457200">
              <a:buFont typeface="+mj-lt"/>
              <a:buAutoNum type="alphaLcPeriod"/>
            </a:pPr>
            <a:r>
              <a:rPr lang="en-US" sz="2500" dirty="0" smtClean="0">
                <a:effectLst/>
              </a:rPr>
              <a:t>In </a:t>
            </a:r>
            <a:r>
              <a:rPr lang="en-US" sz="2500" dirty="0">
                <a:effectLst/>
              </a:rPr>
              <a:t>which stage do the sister chromatids separate?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500" dirty="0">
                <a:effectLst/>
              </a:rPr>
              <a:t>In which stage do the sister chromatids line up in the middle or equator of the cell?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500" dirty="0">
                <a:effectLst/>
              </a:rPr>
              <a:t>In which stage does the nuclear membrane break down?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500" dirty="0">
                <a:effectLst/>
              </a:rPr>
              <a:t>What is the function of the spindle fibers? </a:t>
            </a:r>
            <a:endParaRPr lang="en-US" sz="2500" dirty="0" smtClean="0">
              <a:effectLst/>
            </a:endParaRPr>
          </a:p>
          <a:p>
            <a:pPr marL="914400" lvl="1" indent="-457200">
              <a:buFont typeface="+mj-lt"/>
              <a:buAutoNum type="alphaLcPeriod"/>
            </a:pPr>
            <a:r>
              <a:rPr lang="en-US" sz="2500" dirty="0" smtClean="0">
                <a:effectLst/>
              </a:rPr>
              <a:t>In </a:t>
            </a:r>
            <a:r>
              <a:rPr lang="en-US" sz="2500" dirty="0">
                <a:effectLst/>
              </a:rPr>
              <a:t>which stage does the nuclear membrane reform?  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500" u="sng" dirty="0">
                <a:effectLst/>
              </a:rPr>
              <a:t>Not in diagram</a:t>
            </a:r>
            <a:r>
              <a:rPr lang="en-US" sz="2500" dirty="0">
                <a:effectLst/>
              </a:rPr>
              <a:t>:  What is the stage called when the new cells split? 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18818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2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8486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08547" name="Picture 3" descr="b10trans_v1_p015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533400"/>
            <a:ext cx="6400800" cy="773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9" name="Rectangle 9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cs typeface="+mj-cs"/>
              </a:rPr>
              <a:t>Objectives</a:t>
            </a:r>
            <a:endParaRPr lang="en-US" b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95233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066800" y="1736725"/>
            <a:ext cx="7543800" cy="4876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Describe</a:t>
            </a:r>
            <a:r>
              <a:rPr lang="en-US" sz="2400" dirty="0" smtClean="0">
                <a:cs typeface="+mn-cs"/>
              </a:rPr>
              <a:t> the structure of a chromosome.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sz="24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Identify</a:t>
            </a:r>
            <a:r>
              <a:rPr lang="en-US" sz="2400" dirty="0" smtClean="0">
                <a:cs typeface="+mn-cs"/>
              </a:rPr>
              <a:t> the differences in structure between prokaryotic chromosomes and eukaryotic chromosomes.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Compare</a:t>
            </a:r>
            <a:r>
              <a:rPr lang="en-US" sz="2400" dirty="0" smtClean="0">
                <a:cs typeface="+mn-cs"/>
              </a:rPr>
              <a:t> the numbers of chromosomes in different species.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Explain</a:t>
            </a:r>
            <a:r>
              <a:rPr lang="en-US" sz="2400" dirty="0" smtClean="0">
                <a:cs typeface="+mn-cs"/>
              </a:rPr>
              <a:t> the differences between sex chromosomes and autosomes.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Distinguish</a:t>
            </a:r>
            <a:r>
              <a:rPr lang="en-US" sz="2400" dirty="0" smtClean="0">
                <a:cs typeface="+mn-cs"/>
              </a:rPr>
              <a:t> between diploid and haploid cells.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2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2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30" grpId="0" build="p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463"/>
            <a:ext cx="7543800" cy="8969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Interphase and Mitosis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7543800" cy="5562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You are going to find 5 graphics that represent interphase and the phases of mitosis</a:t>
            </a:r>
          </a:p>
          <a:p>
            <a:pPr>
              <a:defRPr/>
            </a:pPr>
            <a:r>
              <a:rPr lang="en-US" dirty="0" smtClean="0"/>
              <a:t>You are also going to create a short summary of what happens in each phase.</a:t>
            </a:r>
          </a:p>
          <a:p>
            <a:pPr>
              <a:defRPr/>
            </a:pPr>
            <a:r>
              <a:rPr lang="en-US" dirty="0" smtClean="0"/>
              <a:t>You are then going to print this to help prepare for the test.</a:t>
            </a:r>
          </a:p>
          <a:p>
            <a:pPr>
              <a:defRPr/>
            </a:pPr>
            <a:r>
              <a:rPr lang="en-US" dirty="0" smtClean="0"/>
              <a:t>IT MUST ONLY BE ONE PAGE! (feel free to make the margins smaller,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Stages to get info for…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Interphase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Prophase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Metaphase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Anaphase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Telophase &amp; Cytokinesis – and diagram pic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5438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4000">
                <a:effectLst/>
                <a:latin typeface="Tahoma" charset="0"/>
                <a:ea typeface="ＭＳ Ｐゴシック" charset="0"/>
              </a:rPr>
              <a:t>Example…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7543800" cy="58674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</p:txBody>
      </p:sp>
      <p:pic>
        <p:nvPicPr>
          <p:cNvPr id="12984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12192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8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119188"/>
            <a:ext cx="1600200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pic>
        <p:nvPicPr>
          <p:cNvPr id="129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651125"/>
            <a:ext cx="10668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00" y="5578475"/>
            <a:ext cx="11176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04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97300"/>
            <a:ext cx="1724025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Mitosis movies</a:t>
            </a:r>
          </a:p>
        </p:txBody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The Stages of Mitosis</a:t>
            </a:r>
            <a:endParaRPr lang="en-US" dirty="0" smtClean="0">
              <a:cs typeface="+mn-cs"/>
              <a:hlinkClick r:id="rId2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hlinkClick r:id="rId2"/>
              </a:rPr>
              <a:t>http://www.youtube.com/watch?v=DD3IQknCEdc&amp;NR=1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hlinkClick r:id="rId3"/>
              </a:rPr>
              <a:t>http://www.youtube.com/watch?v=VGV3fv-uZYI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cell </a:t>
            </a:r>
            <a:r>
              <a:rPr lang="en-US" dirty="0" smtClean="0"/>
              <a:t>division (real cell)</a:t>
            </a:r>
          </a:p>
          <a:p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aDAw2Zg4IgE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23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"/>
            <a:ext cx="7620000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6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00800" y="1431925"/>
            <a:ext cx="2857500" cy="3429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Identify the Phase!</a:t>
            </a:r>
          </a:p>
        </p:txBody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sp>
        <p:nvSpPr>
          <p:cNvPr id="1361925" name="Rectangle 5"/>
          <p:cNvSpPr>
            <a:spLocks noChangeArrowheads="1"/>
          </p:cNvSpPr>
          <p:nvPr/>
        </p:nvSpPr>
        <p:spPr bwMode="auto">
          <a:xfrm>
            <a:off x="4876800" y="5334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6" name="Rectangle 6"/>
          <p:cNvSpPr>
            <a:spLocks noChangeArrowheads="1"/>
          </p:cNvSpPr>
          <p:nvPr/>
        </p:nvSpPr>
        <p:spPr bwMode="auto">
          <a:xfrm>
            <a:off x="5029200" y="1431925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7" name="Rectangle 7"/>
          <p:cNvSpPr>
            <a:spLocks noChangeArrowheads="1"/>
          </p:cNvSpPr>
          <p:nvPr/>
        </p:nvSpPr>
        <p:spPr bwMode="auto">
          <a:xfrm>
            <a:off x="5105400" y="22098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8" name="Rectangle 8"/>
          <p:cNvSpPr>
            <a:spLocks noChangeArrowheads="1"/>
          </p:cNvSpPr>
          <p:nvPr/>
        </p:nvSpPr>
        <p:spPr bwMode="auto">
          <a:xfrm>
            <a:off x="5029200" y="2879725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9" name="Rectangle 9"/>
          <p:cNvSpPr>
            <a:spLocks noChangeArrowheads="1"/>
          </p:cNvSpPr>
          <p:nvPr/>
        </p:nvSpPr>
        <p:spPr bwMode="auto">
          <a:xfrm>
            <a:off x="4953000" y="47244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61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61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361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6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361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25" grpId="0" animBg="1"/>
      <p:bldP spid="1361926" grpId="0" animBg="1"/>
      <p:bldP spid="1361927" grpId="0" animBg="1"/>
      <p:bldP spid="1361928" grpId="0" animBg="1"/>
      <p:bldP spid="1361929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382000" cy="4114800"/>
          </a:xfrm>
        </p:spPr>
        <p:txBody>
          <a:bodyPr/>
          <a:lstStyle/>
          <a:p>
            <a:r>
              <a:rPr lang="en-US" dirty="0" smtClean="0"/>
              <a:t>In which phase do the chromosomes unwind?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TURN IN YOUR TAKE HOME QUIZ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Finish mitosis</a:t>
            </a:r>
          </a:p>
          <a:p>
            <a:pPr lvl="1"/>
            <a:r>
              <a:rPr lang="en-US" dirty="0" smtClean="0"/>
              <a:t>Discuss errors in the cell cycle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219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59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17675"/>
            <a:ext cx="7848600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59877" name="Line 5"/>
          <p:cNvSpPr>
            <a:spLocks noChangeShapeType="1"/>
          </p:cNvSpPr>
          <p:nvPr/>
        </p:nvSpPr>
        <p:spPr bwMode="auto">
          <a:xfrm>
            <a:off x="3733800" y="533400"/>
            <a:ext cx="0" cy="2895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78" name="Line 6"/>
          <p:cNvSpPr>
            <a:spLocks noChangeShapeType="1"/>
          </p:cNvSpPr>
          <p:nvPr/>
        </p:nvSpPr>
        <p:spPr bwMode="auto">
          <a:xfrm>
            <a:off x="4495800" y="533400"/>
            <a:ext cx="838200" cy="3733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79" name="Line 7"/>
          <p:cNvSpPr>
            <a:spLocks noChangeShapeType="1"/>
          </p:cNvSpPr>
          <p:nvPr/>
        </p:nvSpPr>
        <p:spPr bwMode="auto">
          <a:xfrm flipH="1">
            <a:off x="5638800" y="533400"/>
            <a:ext cx="304800" cy="3200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0" name="Line 8"/>
          <p:cNvSpPr>
            <a:spLocks noChangeShapeType="1"/>
          </p:cNvSpPr>
          <p:nvPr/>
        </p:nvSpPr>
        <p:spPr bwMode="auto">
          <a:xfrm flipH="1">
            <a:off x="1828800" y="457200"/>
            <a:ext cx="304800" cy="1447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1" name="Line 9"/>
          <p:cNvSpPr>
            <a:spLocks noChangeShapeType="1"/>
          </p:cNvSpPr>
          <p:nvPr/>
        </p:nvSpPr>
        <p:spPr bwMode="auto">
          <a:xfrm flipH="1">
            <a:off x="7162800" y="533400"/>
            <a:ext cx="0" cy="3733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2" name="Line 10"/>
          <p:cNvSpPr>
            <a:spLocks noChangeShapeType="1"/>
          </p:cNvSpPr>
          <p:nvPr/>
        </p:nvSpPr>
        <p:spPr bwMode="auto">
          <a:xfrm flipH="1">
            <a:off x="1752600" y="457200"/>
            <a:ext cx="685800" cy="5486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19811" name="Picture 4" descr="Mit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9413"/>
            <a:ext cx="88392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0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&gt;&lt;Slide id=&quot;272&quot; dur=&quot;.899&quot;/&gt;&lt;Slide id=&quot;275&quot; dur=&quot;.639&quot;/&gt;&lt;Slide id=&quot;274&quot; dur=&quot;.51&quot;/&gt;&lt;Slide id=&quot;276&quot; dur=&quot;1.809&quot;/&gt;&lt;/Timings&gt;&lt;/WMTools&gt;"/>
</p:tagLst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43901</TotalTime>
  <Words>3686</Words>
  <Application>Microsoft Macintosh PowerPoint</Application>
  <PresentationFormat>On-screen Show (4:3)</PresentationFormat>
  <Paragraphs>724</Paragraphs>
  <Slides>156</Slides>
  <Notes>16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156</vt:i4>
      </vt:variant>
      <vt:variant>
        <vt:lpstr>Custom Shows</vt:lpstr>
      </vt:variant>
      <vt:variant>
        <vt:i4>9</vt:i4>
      </vt:variant>
    </vt:vector>
  </HeadingPairs>
  <TitlesOfParts>
    <vt:vector size="167" baseType="lpstr">
      <vt:lpstr>Shimmer</vt:lpstr>
      <vt:lpstr>Slide</vt:lpstr>
      <vt:lpstr>PowerPoint Presentation</vt:lpstr>
      <vt:lpstr>PowerPoint Presentation</vt:lpstr>
      <vt:lpstr>PowerPoint Presentation</vt:lpstr>
      <vt:lpstr>(keystone test question)</vt:lpstr>
      <vt:lpstr>PowerPoint Presentation</vt:lpstr>
      <vt:lpstr>2/27 ATB</vt:lpstr>
      <vt:lpstr>3/2 ATB</vt:lpstr>
      <vt:lpstr>Chapter 10 – Cell Growth, Division and Replication</vt:lpstr>
      <vt:lpstr>Objectives</vt:lpstr>
      <vt:lpstr>Stem cell stuff</vt:lpstr>
      <vt:lpstr>PowerPoint Presentation</vt:lpstr>
      <vt:lpstr>DIRECTIONS:  Read pages 274-278 and answer the following questions in y our packet as you read. </vt:lpstr>
      <vt:lpstr>PowerPoint Presentation</vt:lpstr>
      <vt:lpstr>PowerPoint Presentation</vt:lpstr>
      <vt:lpstr>ASSIGNMENT</vt:lpstr>
      <vt:lpstr>Review:  Why is cell size limited?</vt:lpstr>
      <vt:lpstr>PowerPoint Presentation</vt:lpstr>
      <vt:lpstr>The Process of Cell Division</vt:lpstr>
      <vt:lpstr>Cell Reproduction</vt:lpstr>
      <vt:lpstr>PowerPoint Presentation</vt:lpstr>
      <vt:lpstr>Chromosome # in Mitosis and Meiosis</vt:lpstr>
      <vt:lpstr>Chromosome Structure</vt:lpstr>
      <vt:lpstr>PowerPoint Presentation</vt:lpstr>
      <vt:lpstr>Chromosome Structure</vt:lpstr>
      <vt:lpstr>PowerPoint Presentation</vt:lpstr>
      <vt:lpstr>3/11 ATB</vt:lpstr>
      <vt:lpstr>3/3 ATB</vt:lpstr>
      <vt:lpstr>PowerPoint Presentation</vt:lpstr>
      <vt:lpstr>PowerPoint Presentation</vt:lpstr>
      <vt:lpstr>PowerPoint Presentation</vt:lpstr>
      <vt:lpstr>PowerPoint Presentation</vt:lpstr>
      <vt:lpstr>Chromosome Number</vt:lpstr>
      <vt:lpstr>Chromosome Type</vt:lpstr>
      <vt:lpstr>PowerPoint Presentation</vt:lpstr>
      <vt:lpstr>3/6 ATB</vt:lpstr>
      <vt:lpstr>Karyotype</vt:lpstr>
      <vt:lpstr>Karyotype cont’d</vt:lpstr>
      <vt:lpstr>Downs Syndrome karyotype</vt:lpstr>
      <vt:lpstr>Trisomy 16 Most common reason for spontaneous abortion (miscarriage)</vt:lpstr>
      <vt:lpstr>Turners Syndrome Karyotype</vt:lpstr>
      <vt:lpstr>Review</vt:lpstr>
      <vt:lpstr>Insect Karyotype Activity</vt:lpstr>
      <vt:lpstr>3/12 -- Karyotyping Activity</vt:lpstr>
      <vt:lpstr>3/10 ATB</vt:lpstr>
      <vt:lpstr>Diploid and Haploid Cells</vt:lpstr>
      <vt:lpstr>Chromosome deletions / additions</vt:lpstr>
      <vt:lpstr>Review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 Cycle In Eukaryotes: </vt:lpstr>
      <vt:lpstr>INTERPHASE</vt:lpstr>
      <vt:lpstr>PowerPoint Presentation</vt:lpstr>
      <vt:lpstr>PowerPoint Presentation</vt:lpstr>
      <vt:lpstr>PowerPoint Presentation</vt:lpstr>
      <vt:lpstr>Interphase</vt:lpstr>
      <vt:lpstr>PowerPoint Presentation</vt:lpstr>
      <vt:lpstr>Interphase – Cell diagram</vt:lpstr>
      <vt:lpstr>Time spent in interphase vs. mitosis</vt:lpstr>
      <vt:lpstr>3/14 ATB</vt:lpstr>
      <vt:lpstr>3/17 ATB</vt:lpstr>
      <vt:lpstr>PowerPoint Presentation</vt:lpstr>
      <vt:lpstr>PowerPoint Presentation</vt:lpstr>
      <vt:lpstr>Review:</vt:lpstr>
      <vt:lpstr>PowerPoint Presentation</vt:lpstr>
      <vt:lpstr>Cell Cycle Assignment – 35 points</vt:lpstr>
      <vt:lpstr>PowerPoint Presentation</vt:lpstr>
      <vt:lpstr>PowerPoint Presentation</vt:lpstr>
      <vt:lpstr>Prophase</vt:lpstr>
      <vt:lpstr>PowerPoint Presentation</vt:lpstr>
      <vt:lpstr>Metaphase</vt:lpstr>
      <vt:lpstr>PowerPoint Presentation</vt:lpstr>
      <vt:lpstr>Anaphase</vt:lpstr>
      <vt:lpstr>PowerPoint Presentation</vt:lpstr>
      <vt:lpstr>Telophase and  Cytokinesis</vt:lpstr>
      <vt:lpstr>PowerPoint Presentation</vt:lpstr>
      <vt:lpstr>PowerPoint Presentation</vt:lpstr>
      <vt:lpstr>PowerPoint Presentation</vt:lpstr>
      <vt:lpstr>Mitosis in Plants vs Animals</vt:lpstr>
      <vt:lpstr>3/18 ATB</vt:lpstr>
      <vt:lpstr>PowerPoint Presentation</vt:lpstr>
      <vt:lpstr>3/26 ATB</vt:lpstr>
      <vt:lpstr>Cell Cycle Review Questions</vt:lpstr>
      <vt:lpstr>PowerPoint Presentation</vt:lpstr>
      <vt:lpstr>Answer the following questions about mitosis using the diagram above: </vt:lpstr>
      <vt:lpstr>PowerPoint Presentation</vt:lpstr>
      <vt:lpstr>PowerPoint Presentation</vt:lpstr>
      <vt:lpstr>Interphase and Mitosis</vt:lpstr>
      <vt:lpstr>Stages to get info for…</vt:lpstr>
      <vt:lpstr>Example…</vt:lpstr>
      <vt:lpstr>Mitosis movies</vt:lpstr>
      <vt:lpstr>PowerPoint Presentation</vt:lpstr>
      <vt:lpstr>Identify the Phase!</vt:lpstr>
      <vt:lpstr>3/27 ATB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4/11 ATB</vt:lpstr>
      <vt:lpstr>Mitosis – Review</vt:lpstr>
      <vt:lpstr>3/21 ATB</vt:lpstr>
      <vt:lpstr>3/19 ATB</vt:lpstr>
      <vt:lpstr>PowerPoint Presentation</vt:lpstr>
      <vt:lpstr>Control of Cell Division </vt:lpstr>
      <vt:lpstr>PowerPoint Presentation</vt:lpstr>
      <vt:lpstr>Cancer</vt:lpstr>
      <vt:lpstr>Difference between tumors and cancer</vt:lpstr>
      <vt:lpstr>Causes of Cancer</vt:lpstr>
      <vt:lpstr>PowerPoint Presentation</vt:lpstr>
      <vt:lpstr>Different cancers affect the sexes differently</vt:lpstr>
      <vt:lpstr>PowerPoint Presentation</vt:lpstr>
      <vt:lpstr>Cancer Treatment</vt:lpstr>
      <vt:lpstr>Do animals get cancer?</vt:lpstr>
      <vt:lpstr>PowerPoint Presentation</vt:lpstr>
      <vt:lpstr>PowerPoint Presentation</vt:lpstr>
      <vt:lpstr>PowerPoint Presentation</vt:lpstr>
      <vt:lpstr>Cell Differentiation</vt:lpstr>
      <vt:lpstr>PowerPoint Presentation</vt:lpstr>
      <vt:lpstr>Stem cell stuff</vt:lpstr>
      <vt:lpstr>Stem Cells</vt:lpstr>
      <vt:lpstr>3/31 ATB 3rd</vt:lpstr>
      <vt:lpstr>Stem Cells</vt:lpstr>
      <vt:lpstr>Embryonic Stem Cells</vt:lpstr>
      <vt:lpstr>4/1 ATB 3rd </vt:lpstr>
      <vt:lpstr>Two types of stem cells</vt:lpstr>
      <vt:lpstr>PowerPoint Presentation</vt:lpstr>
      <vt:lpstr>Adult Stem Cells</vt:lpstr>
      <vt:lpstr>3*28 ATB</vt:lpstr>
      <vt:lpstr>Stem Cell Research?</vt:lpstr>
      <vt:lpstr>Is embryonic stem cell research ethical?</vt:lpstr>
      <vt:lpstr>New Techniques</vt:lpstr>
      <vt:lpstr>3/20 ATB 8th </vt:lpstr>
      <vt:lpstr>3/20 ATB 8th </vt:lpstr>
      <vt:lpstr>3/21 ATB</vt:lpstr>
      <vt:lpstr>Test – important topics</vt:lpstr>
      <vt:lpstr>PowerPoint Presentation</vt:lpstr>
      <vt:lpstr>PowerPoint Presentation</vt:lpstr>
      <vt:lpstr>PowerPoint Presentation</vt:lpstr>
      <vt:lpstr>Gene Linkage and Gene Maps </vt:lpstr>
      <vt:lpstr>3/21 </vt:lpstr>
      <vt:lpstr>3/24</vt:lpstr>
      <vt:lpstr>Mitosis – Review</vt:lpstr>
      <vt:lpstr>4/3 </vt:lpstr>
      <vt:lpstr>4/4 3rd </vt:lpstr>
      <vt:lpstr>3/26 ATB</vt:lpstr>
      <vt:lpstr>PowerPoint Presentation</vt:lpstr>
      <vt:lpstr>PowerPoint Presentation</vt:lpstr>
      <vt:lpstr>PowerPoint Presentation</vt:lpstr>
      <vt:lpstr>3-29 ATB</vt:lpstr>
      <vt:lpstr>3-30 ATB</vt:lpstr>
      <vt:lpstr>4/2 ATB</vt:lpstr>
      <vt:lpstr>Chapter</vt:lpstr>
      <vt:lpstr>STP</vt:lpstr>
      <vt:lpstr>Transparencies</vt:lpstr>
      <vt:lpstr>VIs Con</vt:lpstr>
      <vt:lpstr>Resources</vt:lpstr>
      <vt:lpstr>Chapter menu</vt:lpstr>
      <vt:lpstr>Section 1</vt:lpstr>
      <vt:lpstr>Section 2</vt:lpstr>
      <vt:lpstr>Section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cp:lastModifiedBy>SASD User</cp:lastModifiedBy>
  <cp:revision>1084</cp:revision>
  <cp:lastPrinted>2004-02-20T14:12:55Z</cp:lastPrinted>
  <dcterms:modified xsi:type="dcterms:W3CDTF">2015-03-06T19:48:23Z</dcterms:modified>
</cp:coreProperties>
</file>